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273" r:id="rId5"/>
    <p:sldId id="266" r:id="rId6"/>
    <p:sldId id="315" r:id="rId7"/>
    <p:sldId id="398" r:id="rId8"/>
    <p:sldId id="299" r:id="rId9"/>
    <p:sldId id="294" r:id="rId10"/>
    <p:sldId id="318" r:id="rId11"/>
    <p:sldId id="399" r:id="rId12"/>
    <p:sldId id="317" r:id="rId13"/>
    <p:sldId id="320" r:id="rId14"/>
    <p:sldId id="306" r:id="rId15"/>
    <p:sldId id="307" r:id="rId16"/>
    <p:sldId id="400" r:id="rId17"/>
    <p:sldId id="290" r:id="rId18"/>
    <p:sldId id="396" r:id="rId19"/>
    <p:sldId id="313" r:id="rId20"/>
    <p:sldId id="321" r:id="rId21"/>
    <p:sldId id="301" r:id="rId22"/>
    <p:sldId id="285" r:id="rId23"/>
    <p:sldId id="401" r:id="rId24"/>
    <p:sldId id="292" r:id="rId25"/>
    <p:sldId id="397" r:id="rId26"/>
    <p:sldId id="322" r:id="rId27"/>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D94"/>
    <a:srgbClr val="FFFD90"/>
    <a:srgbClr val="D42332"/>
    <a:srgbClr val="E05435"/>
    <a:srgbClr val="EB8B2D"/>
    <a:srgbClr val="FF5C17"/>
    <a:srgbClr val="038C9F"/>
    <a:srgbClr val="86BD30"/>
    <a:srgbClr val="C92E29"/>
    <a:srgbClr val="B32C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33" autoAdjust="0"/>
    <p:restoredTop sz="92145" autoAdjust="0"/>
  </p:normalViewPr>
  <p:slideViewPr>
    <p:cSldViewPr snapToGrid="0" snapToObjects="1">
      <p:cViewPr varScale="1">
        <p:scale>
          <a:sx n="116" d="100"/>
          <a:sy n="116" d="100"/>
        </p:scale>
        <p:origin x="605"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B1AB3F-04F3-B541-8725-ADF422C8650B}" type="datetimeFigureOut">
              <a:rPr lang="it-IT" smtClean="0"/>
              <a:pPr/>
              <a:t>17/02/2021</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15215D-DAB1-D54B-9691-BE29CA3D03AA}" type="slidenum">
              <a:rPr lang="it-IT" smtClean="0"/>
              <a:pPr/>
              <a:t>‹N›</a:t>
            </a:fld>
            <a:endParaRPr lang="it-IT"/>
          </a:p>
        </p:txBody>
      </p:sp>
    </p:spTree>
    <p:extLst>
      <p:ext uri="{BB962C8B-B14F-4D97-AF65-F5344CB8AC3E}">
        <p14:creationId xmlns:p14="http://schemas.microsoft.com/office/powerpoint/2010/main" val="12976108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096953-48A6-654E-949F-D0B42582F271}" type="datetimeFigureOut">
              <a:rPr lang="it-IT" smtClean="0"/>
              <a:pPr/>
              <a:t>17/02/2021</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45D15A-1780-4243-8D48-1D82DCBA8678}" type="slidenum">
              <a:rPr lang="it-IT" smtClean="0"/>
              <a:pPr/>
              <a:t>‹N›</a:t>
            </a:fld>
            <a:endParaRPr lang="it-IT"/>
          </a:p>
        </p:txBody>
      </p:sp>
    </p:spTree>
    <p:extLst>
      <p:ext uri="{BB962C8B-B14F-4D97-AF65-F5344CB8AC3E}">
        <p14:creationId xmlns:p14="http://schemas.microsoft.com/office/powerpoint/2010/main" val="25532244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457584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45D15A-1780-4243-8D48-1D82DCBA8678}" type="slidenum">
              <a:rPr lang="it-IT" smtClean="0"/>
              <a:pPr/>
              <a:t>14</a:t>
            </a:fld>
            <a:endParaRPr lang="it-IT"/>
          </a:p>
        </p:txBody>
      </p:sp>
    </p:spTree>
    <p:extLst>
      <p:ext uri="{BB962C8B-B14F-4D97-AF65-F5344CB8AC3E}">
        <p14:creationId xmlns:p14="http://schemas.microsoft.com/office/powerpoint/2010/main" val="3226655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pic>
        <p:nvPicPr>
          <p:cNvPr id="5" name="Immagine 4" descr="Immagine che contiene disegnando, cibo, segnale&#10;&#10;Descrizione generata automaticamente">
            <a:extLst>
              <a:ext uri="{FF2B5EF4-FFF2-40B4-BE49-F238E27FC236}">
                <a16:creationId xmlns:a16="http://schemas.microsoft.com/office/drawing/2014/main" id="{35C08840-00F1-C049-B78B-51E2AD90DF46}"/>
              </a:ext>
            </a:extLst>
          </p:cNvPr>
          <p:cNvPicPr>
            <a:picLocks noChangeAspect="1"/>
          </p:cNvPicPr>
          <p:nvPr userDrawn="1"/>
        </p:nvPicPr>
        <p:blipFill>
          <a:blip r:embed="rId2"/>
          <a:stretch>
            <a:fillRect/>
          </a:stretch>
        </p:blipFill>
        <p:spPr>
          <a:xfrm>
            <a:off x="3048000" y="1121773"/>
            <a:ext cx="3048000" cy="3048000"/>
          </a:xfrm>
          <a:prstGeom prst="rect">
            <a:avLst/>
          </a:prstGeom>
        </p:spPr>
      </p:pic>
      <p:pic>
        <p:nvPicPr>
          <p:cNvPr id="8" name="Immagine 7">
            <a:extLst>
              <a:ext uri="{FF2B5EF4-FFF2-40B4-BE49-F238E27FC236}">
                <a16:creationId xmlns:a16="http://schemas.microsoft.com/office/drawing/2014/main" id="{5B23B2E7-297F-964E-B442-7B5F5ABBD5B8}"/>
              </a:ext>
            </a:extLst>
          </p:cNvPr>
          <p:cNvPicPr>
            <a:picLocks noChangeAspect="1"/>
          </p:cNvPicPr>
          <p:nvPr userDrawn="1"/>
        </p:nvPicPr>
        <p:blipFill>
          <a:blip r:embed="rId2"/>
          <a:stretch>
            <a:fillRect/>
          </a:stretch>
        </p:blipFill>
        <p:spPr>
          <a:xfrm>
            <a:off x="5791199" y="156573"/>
            <a:ext cx="3048000" cy="965200"/>
          </a:xfrm>
          <a:prstGeom prst="rect">
            <a:avLst/>
          </a:prstGeom>
        </p:spPr>
      </p:pic>
    </p:spTree>
    <p:extLst>
      <p:ext uri="{BB962C8B-B14F-4D97-AF65-F5344CB8AC3E}">
        <p14:creationId xmlns:p14="http://schemas.microsoft.com/office/powerpoint/2010/main" val="2383479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solidFill>
                  <a:srgbClr val="FF5C17"/>
                </a:solidFill>
              </a:defRPr>
            </a:lvl1pPr>
          </a:lstStyle>
          <a:p>
            <a:r>
              <a:rPr lang="it-IT" dirty="0"/>
              <a:t>Fare clic per modificare stile</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a:t>Fare clic per modificare gli stili del testo dello schema</a:t>
            </a:r>
          </a:p>
        </p:txBody>
      </p:sp>
      <p:pic>
        <p:nvPicPr>
          <p:cNvPr id="6" name="Immagine 5" descr="Immagine che contiene disegnando&#10;&#10;Descrizione generata automaticamente">
            <a:extLst>
              <a:ext uri="{FF2B5EF4-FFF2-40B4-BE49-F238E27FC236}">
                <a16:creationId xmlns:a16="http://schemas.microsoft.com/office/drawing/2014/main" id="{FD7BA159-7187-9647-A7F3-9B8C852C4C5B}"/>
              </a:ext>
            </a:extLst>
          </p:cNvPr>
          <p:cNvPicPr>
            <a:picLocks noChangeAspect="1"/>
          </p:cNvPicPr>
          <p:nvPr userDrawn="1"/>
        </p:nvPicPr>
        <p:blipFill>
          <a:blip r:embed="rId2"/>
          <a:stretch>
            <a:fillRect/>
          </a:stretch>
        </p:blipFill>
        <p:spPr>
          <a:xfrm>
            <a:off x="97129" y="4415924"/>
            <a:ext cx="456987" cy="576906"/>
          </a:xfrm>
          <a:prstGeom prst="rect">
            <a:avLst/>
          </a:prstGeom>
        </p:spPr>
      </p:pic>
      <p:pic>
        <p:nvPicPr>
          <p:cNvPr id="8" name="Immagine 7">
            <a:extLst>
              <a:ext uri="{FF2B5EF4-FFF2-40B4-BE49-F238E27FC236}">
                <a16:creationId xmlns:a16="http://schemas.microsoft.com/office/drawing/2014/main" id="{53066CEA-2251-D749-BD5A-4E3E1399A8D4}"/>
              </a:ext>
            </a:extLst>
          </p:cNvPr>
          <p:cNvPicPr>
            <a:picLocks noChangeAspect="1"/>
          </p:cNvPicPr>
          <p:nvPr userDrawn="1"/>
        </p:nvPicPr>
        <p:blipFill>
          <a:blip r:embed="rId2"/>
          <a:stretch>
            <a:fillRect/>
          </a:stretch>
        </p:blipFill>
        <p:spPr>
          <a:xfrm>
            <a:off x="554116" y="4578214"/>
            <a:ext cx="4572000" cy="392437"/>
          </a:xfrm>
          <a:prstGeom prst="rect">
            <a:avLst/>
          </a:prstGeom>
        </p:spPr>
      </p:pic>
    </p:spTree>
    <p:extLst>
      <p:ext uri="{BB962C8B-B14F-4D97-AF65-F5344CB8AC3E}">
        <p14:creationId xmlns:p14="http://schemas.microsoft.com/office/powerpoint/2010/main" val="254288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olo e testo verticale">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5F28107A-28D1-4945-A6F6-4A72F12A5704}"/>
              </a:ext>
            </a:extLst>
          </p:cNvPr>
          <p:cNvSpPr/>
          <p:nvPr userDrawn="1"/>
        </p:nvSpPr>
        <p:spPr>
          <a:xfrm>
            <a:off x="308430" y="956037"/>
            <a:ext cx="8527141" cy="3992801"/>
          </a:xfrm>
          <a:prstGeom prst="rect">
            <a:avLst/>
          </a:prstGeom>
          <a:gradFill flip="none" rotWithShape="1">
            <a:gsLst>
              <a:gs pos="0">
                <a:srgbClr val="EB8B2D"/>
              </a:gs>
              <a:gs pos="100000">
                <a:srgbClr val="D42332"/>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Titolo 1">
            <a:extLst>
              <a:ext uri="{FF2B5EF4-FFF2-40B4-BE49-F238E27FC236}">
                <a16:creationId xmlns:a16="http://schemas.microsoft.com/office/drawing/2014/main" id="{9C74752A-096F-164C-9E66-18A9DD43C827}"/>
              </a:ext>
            </a:extLst>
          </p:cNvPr>
          <p:cNvSpPr>
            <a:spLocks noGrp="1"/>
          </p:cNvSpPr>
          <p:nvPr>
            <p:ph type="ctrTitle"/>
          </p:nvPr>
        </p:nvSpPr>
        <p:spPr>
          <a:xfrm>
            <a:off x="776747" y="1714787"/>
            <a:ext cx="7772400" cy="855449"/>
          </a:xfrm>
        </p:spPr>
        <p:txBody>
          <a:bodyPr>
            <a:normAutofit/>
          </a:bodyPr>
          <a:lstStyle>
            <a:lvl1pPr>
              <a:defRPr sz="2400">
                <a:solidFill>
                  <a:schemeClr val="bg1"/>
                </a:solidFill>
              </a:defRPr>
            </a:lvl1pPr>
          </a:lstStyle>
          <a:p>
            <a:r>
              <a:rPr lang="it-IT" dirty="0"/>
              <a:t>Fare clic per modificare stile</a:t>
            </a:r>
          </a:p>
        </p:txBody>
      </p:sp>
      <p:sp>
        <p:nvSpPr>
          <p:cNvPr id="11" name="Sottotitolo 2">
            <a:extLst>
              <a:ext uri="{FF2B5EF4-FFF2-40B4-BE49-F238E27FC236}">
                <a16:creationId xmlns:a16="http://schemas.microsoft.com/office/drawing/2014/main" id="{EF2BAAE1-1973-0F42-B276-655ABAC88C7F}"/>
              </a:ext>
            </a:extLst>
          </p:cNvPr>
          <p:cNvSpPr>
            <a:spLocks noGrp="1"/>
          </p:cNvSpPr>
          <p:nvPr>
            <p:ph type="subTitle" idx="1"/>
          </p:nvPr>
        </p:nvSpPr>
        <p:spPr>
          <a:xfrm>
            <a:off x="1815548" y="3019860"/>
            <a:ext cx="5694798" cy="1314450"/>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pic>
        <p:nvPicPr>
          <p:cNvPr id="12" name="Immagine 11" descr="Immagine che contiene disegnando&#10;&#10;Descrizione generata automaticamente">
            <a:extLst>
              <a:ext uri="{FF2B5EF4-FFF2-40B4-BE49-F238E27FC236}">
                <a16:creationId xmlns:a16="http://schemas.microsoft.com/office/drawing/2014/main" id="{18EEC160-6B00-F646-9E42-56EB88C4BA3C}"/>
              </a:ext>
            </a:extLst>
          </p:cNvPr>
          <p:cNvPicPr>
            <a:picLocks noChangeAspect="1"/>
          </p:cNvPicPr>
          <p:nvPr userDrawn="1"/>
        </p:nvPicPr>
        <p:blipFill>
          <a:blip r:embed="rId2"/>
          <a:stretch>
            <a:fillRect/>
          </a:stretch>
        </p:blipFill>
        <p:spPr>
          <a:xfrm>
            <a:off x="2210851" y="194662"/>
            <a:ext cx="456987" cy="576906"/>
          </a:xfrm>
          <a:prstGeom prst="rect">
            <a:avLst/>
          </a:prstGeom>
        </p:spPr>
      </p:pic>
      <p:pic>
        <p:nvPicPr>
          <p:cNvPr id="13" name="Immagine 12">
            <a:extLst>
              <a:ext uri="{FF2B5EF4-FFF2-40B4-BE49-F238E27FC236}">
                <a16:creationId xmlns:a16="http://schemas.microsoft.com/office/drawing/2014/main" id="{1243EC85-485D-0D4E-9AD7-5E85B9F55938}"/>
              </a:ext>
            </a:extLst>
          </p:cNvPr>
          <p:cNvPicPr>
            <a:picLocks noChangeAspect="1"/>
          </p:cNvPicPr>
          <p:nvPr userDrawn="1"/>
        </p:nvPicPr>
        <p:blipFill>
          <a:blip r:embed="rId2"/>
          <a:stretch>
            <a:fillRect/>
          </a:stretch>
        </p:blipFill>
        <p:spPr>
          <a:xfrm>
            <a:off x="2667838" y="356952"/>
            <a:ext cx="4572000" cy="392437"/>
          </a:xfrm>
          <a:prstGeom prst="rect">
            <a:avLst/>
          </a:prstGeom>
        </p:spPr>
      </p:pic>
    </p:spTree>
    <p:extLst>
      <p:ext uri="{BB962C8B-B14F-4D97-AF65-F5344CB8AC3E}">
        <p14:creationId xmlns:p14="http://schemas.microsoft.com/office/powerpoint/2010/main" val="87283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457200" y="4085484"/>
            <a:ext cx="8302626" cy="549228"/>
          </a:xfrm>
        </p:spPr>
        <p:txBody>
          <a:bodyPr anchor="t">
            <a:noAutofit/>
          </a:bodyPr>
          <a:lstStyle>
            <a:lvl1pPr algn="ctr">
              <a:defRPr sz="1400" b="0" cap="none">
                <a:solidFill>
                  <a:srgbClr val="FF5C17"/>
                </a:solidFill>
              </a:defRPr>
            </a:lvl1pPr>
          </a:lstStyle>
          <a:p>
            <a:r>
              <a:rPr lang="it-IT" dirty="0"/>
              <a:t>Fare clic per modificare stile</a:t>
            </a:r>
          </a:p>
        </p:txBody>
      </p:sp>
      <p:sp>
        <p:nvSpPr>
          <p:cNvPr id="3" name="Segnaposto testo 2"/>
          <p:cNvSpPr>
            <a:spLocks noGrp="1"/>
          </p:cNvSpPr>
          <p:nvPr>
            <p:ph type="body" idx="1"/>
          </p:nvPr>
        </p:nvSpPr>
        <p:spPr>
          <a:xfrm>
            <a:off x="457200" y="3144644"/>
            <a:ext cx="8302626" cy="860913"/>
          </a:xfrm>
        </p:spPr>
        <p:txBody>
          <a:bodyPr anchor="t">
            <a:noAutofit/>
          </a:bodyPr>
          <a:lstStyle>
            <a:lvl1pPr marL="0" indent="0" algn="ctr">
              <a:buNone/>
              <a:defRPr sz="1800">
                <a:solidFill>
                  <a:srgbClr val="0070C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a:t>Fare clic per modificare gli stili del testo dello schema</a:t>
            </a:r>
          </a:p>
        </p:txBody>
      </p:sp>
      <p:pic>
        <p:nvPicPr>
          <p:cNvPr id="6" name="Immagine 5">
            <a:extLst>
              <a:ext uri="{FF2B5EF4-FFF2-40B4-BE49-F238E27FC236}">
                <a16:creationId xmlns:a16="http://schemas.microsoft.com/office/drawing/2014/main" id="{243D1F1A-B049-204E-B807-3DDB7E1FF53B}"/>
              </a:ext>
            </a:extLst>
          </p:cNvPr>
          <p:cNvPicPr>
            <a:picLocks noChangeAspect="1"/>
          </p:cNvPicPr>
          <p:nvPr userDrawn="1"/>
        </p:nvPicPr>
        <p:blipFill>
          <a:blip r:embed="rId2"/>
          <a:stretch>
            <a:fillRect/>
          </a:stretch>
        </p:blipFill>
        <p:spPr>
          <a:xfrm>
            <a:off x="5791199" y="156573"/>
            <a:ext cx="3048000" cy="965200"/>
          </a:xfrm>
          <a:prstGeom prst="rect">
            <a:avLst/>
          </a:prstGeom>
        </p:spPr>
      </p:pic>
      <p:pic>
        <p:nvPicPr>
          <p:cNvPr id="7" name="Immagine 6" descr="Immagine che contiene disegnando&#10;&#10;Descrizione generata automaticamente">
            <a:extLst>
              <a:ext uri="{FF2B5EF4-FFF2-40B4-BE49-F238E27FC236}">
                <a16:creationId xmlns:a16="http://schemas.microsoft.com/office/drawing/2014/main" id="{14FFAE5C-2DC2-0E44-AC16-6329AA279F93}"/>
              </a:ext>
            </a:extLst>
          </p:cNvPr>
          <p:cNvPicPr>
            <a:picLocks noChangeAspect="1"/>
          </p:cNvPicPr>
          <p:nvPr userDrawn="1"/>
        </p:nvPicPr>
        <p:blipFill>
          <a:blip r:embed="rId2"/>
          <a:stretch>
            <a:fillRect/>
          </a:stretch>
        </p:blipFill>
        <p:spPr>
          <a:xfrm>
            <a:off x="2260256" y="963783"/>
            <a:ext cx="4623488" cy="1964155"/>
          </a:xfrm>
          <a:prstGeom prst="rect">
            <a:avLst/>
          </a:prstGeom>
        </p:spPr>
      </p:pic>
    </p:spTree>
    <p:extLst>
      <p:ext uri="{BB962C8B-B14F-4D97-AF65-F5344CB8AC3E}">
        <p14:creationId xmlns:p14="http://schemas.microsoft.com/office/powerpoint/2010/main" val="3320040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196898" y="205979"/>
            <a:ext cx="7638673" cy="857250"/>
          </a:xfrm>
        </p:spPr>
        <p:txBody>
          <a:bodyPr>
            <a:normAutofit/>
          </a:bodyPr>
          <a:lstStyle>
            <a:lvl1pPr algn="l">
              <a:defRPr sz="2000">
                <a:solidFill>
                  <a:srgbClr val="0070C0"/>
                </a:solidFill>
              </a:defRPr>
            </a:lvl1pPr>
          </a:lstStyle>
          <a:p>
            <a:r>
              <a:rPr lang="it-IT" dirty="0"/>
              <a:t>Fare clic per modificare stile</a:t>
            </a:r>
          </a:p>
        </p:txBody>
      </p:sp>
      <p:pic>
        <p:nvPicPr>
          <p:cNvPr id="5" name="Immagine 4" descr="Immagine che contiene disegnando&#10;&#10;Descrizione generata automaticamente">
            <a:extLst>
              <a:ext uri="{FF2B5EF4-FFF2-40B4-BE49-F238E27FC236}">
                <a16:creationId xmlns:a16="http://schemas.microsoft.com/office/drawing/2014/main" id="{A7298954-7E3A-7841-8C09-A66411EDB51F}"/>
              </a:ext>
            </a:extLst>
          </p:cNvPr>
          <p:cNvPicPr>
            <a:picLocks noChangeAspect="1"/>
          </p:cNvPicPr>
          <p:nvPr userDrawn="1"/>
        </p:nvPicPr>
        <p:blipFill>
          <a:blip r:embed="rId2"/>
          <a:stretch>
            <a:fillRect/>
          </a:stretch>
        </p:blipFill>
        <p:spPr>
          <a:xfrm>
            <a:off x="152865" y="69454"/>
            <a:ext cx="895350" cy="1130300"/>
          </a:xfrm>
          <a:prstGeom prst="rect">
            <a:avLst/>
          </a:prstGeom>
        </p:spPr>
      </p:pic>
    </p:spTree>
    <p:extLst>
      <p:ext uri="{BB962C8B-B14F-4D97-AF65-F5344CB8AC3E}">
        <p14:creationId xmlns:p14="http://schemas.microsoft.com/office/powerpoint/2010/main" val="169821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855449"/>
          </a:xfrm>
        </p:spPr>
        <p:txBody>
          <a:bodyPr>
            <a:normAutofit/>
          </a:bodyPr>
          <a:lstStyle>
            <a:lvl1pPr>
              <a:defRPr sz="2400">
                <a:solidFill>
                  <a:srgbClr val="0070C0"/>
                </a:solidFill>
              </a:defRPr>
            </a:lvl1pPr>
          </a:lstStyle>
          <a:p>
            <a:r>
              <a:rPr lang="it-IT" dirty="0"/>
              <a:t>Fare clic per modificare stile</a:t>
            </a:r>
          </a:p>
        </p:txBody>
      </p:sp>
      <p:sp>
        <p:nvSpPr>
          <p:cNvPr id="3" name="Sottotitolo 2"/>
          <p:cNvSpPr>
            <a:spLocks noGrp="1"/>
          </p:cNvSpPr>
          <p:nvPr>
            <p:ph type="subTitle" idx="1"/>
          </p:nvPr>
        </p:nvSpPr>
        <p:spPr>
          <a:xfrm>
            <a:off x="1633653" y="2907216"/>
            <a:ext cx="5876693" cy="1314450"/>
          </a:xfrm>
        </p:spPr>
        <p:txBody>
          <a:bodyPr>
            <a:normAutofit/>
          </a:bodyPr>
          <a:lstStyle>
            <a:lvl1pPr marL="0" indent="0" algn="ctr">
              <a:buNone/>
              <a:defRPr sz="2000">
                <a:solidFill>
                  <a:srgbClr val="FF5C1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pic>
        <p:nvPicPr>
          <p:cNvPr id="6" name="Immagine 5" descr="Immagine che contiene disegnando&#10;&#10;Descrizione generata automaticamente">
            <a:extLst>
              <a:ext uri="{FF2B5EF4-FFF2-40B4-BE49-F238E27FC236}">
                <a16:creationId xmlns:a16="http://schemas.microsoft.com/office/drawing/2014/main" id="{A2232A4C-0BE0-DA45-9723-8F976F652696}"/>
              </a:ext>
            </a:extLst>
          </p:cNvPr>
          <p:cNvPicPr>
            <a:picLocks noChangeAspect="1"/>
          </p:cNvPicPr>
          <p:nvPr userDrawn="1"/>
        </p:nvPicPr>
        <p:blipFill>
          <a:blip r:embed="rId2"/>
          <a:stretch>
            <a:fillRect/>
          </a:stretch>
        </p:blipFill>
        <p:spPr>
          <a:xfrm>
            <a:off x="4124325" y="253207"/>
            <a:ext cx="895350" cy="1130300"/>
          </a:xfrm>
          <a:prstGeom prst="rect">
            <a:avLst/>
          </a:prstGeom>
        </p:spPr>
      </p:pic>
    </p:spTree>
    <p:extLst>
      <p:ext uri="{BB962C8B-B14F-4D97-AF65-F5344CB8AC3E}">
        <p14:creationId xmlns:p14="http://schemas.microsoft.com/office/powerpoint/2010/main" val="4048414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400">
                <a:solidFill>
                  <a:srgbClr val="0070C0"/>
                </a:solidFill>
              </a:defRPr>
            </a:lvl1pPr>
          </a:lstStyle>
          <a:p>
            <a:r>
              <a:rPr lang="it-IT" dirty="0"/>
              <a:t>Fare clic per modificare stile</a:t>
            </a:r>
          </a:p>
        </p:txBody>
      </p:sp>
      <p:sp>
        <p:nvSpPr>
          <p:cNvPr id="3" name="Segnaposto contenuto 2"/>
          <p:cNvSpPr>
            <a:spLocks noGrp="1"/>
          </p:cNvSpPr>
          <p:nvPr>
            <p:ph idx="1"/>
          </p:nvPr>
        </p:nvSpPr>
        <p:spPr>
          <a:xfrm>
            <a:off x="457200" y="1200151"/>
            <a:ext cx="8229600" cy="3215773"/>
          </a:xfrm>
        </p:spPr>
        <p:txBody>
          <a:bodyPr/>
          <a:lstStyle>
            <a:lvl1pPr>
              <a:defRPr sz="24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5" name="Immagine 4" descr="Immagine che contiene disegnando&#10;&#10;Descrizione generata automaticamente">
            <a:extLst>
              <a:ext uri="{FF2B5EF4-FFF2-40B4-BE49-F238E27FC236}">
                <a16:creationId xmlns:a16="http://schemas.microsoft.com/office/drawing/2014/main" id="{E698ADAF-5453-E14D-BB70-6F2FDEA440CC}"/>
              </a:ext>
            </a:extLst>
          </p:cNvPr>
          <p:cNvPicPr>
            <a:picLocks noChangeAspect="1"/>
          </p:cNvPicPr>
          <p:nvPr userDrawn="1"/>
        </p:nvPicPr>
        <p:blipFill>
          <a:blip r:embed="rId2"/>
          <a:stretch>
            <a:fillRect/>
          </a:stretch>
        </p:blipFill>
        <p:spPr>
          <a:xfrm>
            <a:off x="97129" y="4415924"/>
            <a:ext cx="456987" cy="576906"/>
          </a:xfrm>
          <a:prstGeom prst="rect">
            <a:avLst/>
          </a:prstGeom>
        </p:spPr>
      </p:pic>
      <p:pic>
        <p:nvPicPr>
          <p:cNvPr id="6" name="Immagine 5">
            <a:extLst>
              <a:ext uri="{FF2B5EF4-FFF2-40B4-BE49-F238E27FC236}">
                <a16:creationId xmlns:a16="http://schemas.microsoft.com/office/drawing/2014/main" id="{940BF6ED-F569-AF43-9E04-B8E4CB65FBEC}"/>
              </a:ext>
            </a:extLst>
          </p:cNvPr>
          <p:cNvPicPr>
            <a:picLocks noChangeAspect="1"/>
          </p:cNvPicPr>
          <p:nvPr userDrawn="1"/>
        </p:nvPicPr>
        <p:blipFill>
          <a:blip r:embed="rId2"/>
          <a:stretch>
            <a:fillRect/>
          </a:stretch>
        </p:blipFill>
        <p:spPr>
          <a:xfrm>
            <a:off x="554116" y="4578214"/>
            <a:ext cx="4572000" cy="392437"/>
          </a:xfrm>
          <a:prstGeom prst="rect">
            <a:avLst/>
          </a:prstGeom>
        </p:spPr>
      </p:pic>
    </p:spTree>
    <p:extLst>
      <p:ext uri="{BB962C8B-B14F-4D97-AF65-F5344CB8AC3E}">
        <p14:creationId xmlns:p14="http://schemas.microsoft.com/office/powerpoint/2010/main" val="215359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400">
                <a:solidFill>
                  <a:srgbClr val="0070C0"/>
                </a:solidFill>
              </a:defRPr>
            </a:lvl1pPr>
          </a:lstStyle>
          <a:p>
            <a:r>
              <a:rPr lang="it-IT" dirty="0"/>
              <a:t>Fare clic per modificare stile</a:t>
            </a:r>
          </a:p>
        </p:txBody>
      </p:sp>
      <p:sp>
        <p:nvSpPr>
          <p:cNvPr id="3" name="Segnaposto contenuto 2"/>
          <p:cNvSpPr>
            <a:spLocks noGrp="1"/>
          </p:cNvSpPr>
          <p:nvPr>
            <p:ph sz="half" idx="1"/>
          </p:nvPr>
        </p:nvSpPr>
        <p:spPr>
          <a:xfrm>
            <a:off x="457200" y="1063229"/>
            <a:ext cx="4038600" cy="3069721"/>
          </a:xfrm>
        </p:spPr>
        <p:txBody>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4648200" y="1063229"/>
            <a:ext cx="4038600" cy="3069721"/>
          </a:xfrm>
        </p:spPr>
        <p:txBody>
          <a:bodyPr/>
          <a:lstStyle>
            <a:lvl1pPr>
              <a:defRPr sz="2000">
                <a:solidFill>
                  <a:srgbClr val="404040"/>
                </a:solidFill>
              </a:defRPr>
            </a:lvl1pPr>
            <a:lvl2pPr>
              <a:defRPr sz="1800">
                <a:solidFill>
                  <a:srgbClr val="404040"/>
                </a:solidFill>
              </a:defRPr>
            </a:lvl2pPr>
            <a:lvl3pPr>
              <a:defRPr sz="1600">
                <a:solidFill>
                  <a:srgbClr val="404040"/>
                </a:solidFill>
              </a:defRPr>
            </a:lvl3pPr>
            <a:lvl4pPr>
              <a:defRPr sz="1400">
                <a:solidFill>
                  <a:srgbClr val="404040"/>
                </a:solidFill>
              </a:defRPr>
            </a:lvl4pPr>
            <a:lvl5pPr>
              <a:defRPr sz="1400">
                <a:solidFill>
                  <a:srgbClr val="404040"/>
                </a:solidFill>
              </a:defRPr>
            </a:lvl5pPr>
            <a:lvl6pPr>
              <a:defRPr sz="1800"/>
            </a:lvl6pPr>
            <a:lvl7pPr>
              <a:defRPr sz="1800"/>
            </a:lvl7pPr>
            <a:lvl8pPr>
              <a:defRPr sz="1800"/>
            </a:lvl8pPr>
            <a:lvl9pPr>
              <a:defRPr sz="18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6" name="Immagine 5" descr="Immagine che contiene disegnando&#10;&#10;Descrizione generata automaticamente">
            <a:extLst>
              <a:ext uri="{FF2B5EF4-FFF2-40B4-BE49-F238E27FC236}">
                <a16:creationId xmlns:a16="http://schemas.microsoft.com/office/drawing/2014/main" id="{74DBB891-DC65-B54F-931E-06F34FFCA9C7}"/>
              </a:ext>
            </a:extLst>
          </p:cNvPr>
          <p:cNvPicPr>
            <a:picLocks noChangeAspect="1"/>
          </p:cNvPicPr>
          <p:nvPr userDrawn="1"/>
        </p:nvPicPr>
        <p:blipFill>
          <a:blip r:embed="rId2"/>
          <a:stretch>
            <a:fillRect/>
          </a:stretch>
        </p:blipFill>
        <p:spPr>
          <a:xfrm>
            <a:off x="97129" y="4415924"/>
            <a:ext cx="456987" cy="576906"/>
          </a:xfrm>
          <a:prstGeom prst="rect">
            <a:avLst/>
          </a:prstGeom>
        </p:spPr>
      </p:pic>
      <p:pic>
        <p:nvPicPr>
          <p:cNvPr id="8" name="Immagine 7">
            <a:extLst>
              <a:ext uri="{FF2B5EF4-FFF2-40B4-BE49-F238E27FC236}">
                <a16:creationId xmlns:a16="http://schemas.microsoft.com/office/drawing/2014/main" id="{4949EF1E-C688-8E43-9149-6A35A7EBD4C9}"/>
              </a:ext>
            </a:extLst>
          </p:cNvPr>
          <p:cNvPicPr>
            <a:picLocks noChangeAspect="1"/>
          </p:cNvPicPr>
          <p:nvPr userDrawn="1"/>
        </p:nvPicPr>
        <p:blipFill>
          <a:blip r:embed="rId2"/>
          <a:stretch>
            <a:fillRect/>
          </a:stretch>
        </p:blipFill>
        <p:spPr>
          <a:xfrm>
            <a:off x="554116" y="4578214"/>
            <a:ext cx="4572000" cy="392437"/>
          </a:xfrm>
          <a:prstGeom prst="rect">
            <a:avLst/>
          </a:prstGeom>
        </p:spPr>
      </p:pic>
    </p:spTree>
    <p:extLst>
      <p:ext uri="{BB962C8B-B14F-4D97-AF65-F5344CB8AC3E}">
        <p14:creationId xmlns:p14="http://schemas.microsoft.com/office/powerpoint/2010/main" val="424196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normAutofit/>
          </a:bodyPr>
          <a:lstStyle>
            <a:lvl1pPr>
              <a:defRPr sz="2400">
                <a:solidFill>
                  <a:srgbClr val="0070C0"/>
                </a:solidFill>
              </a:defRPr>
            </a:lvl1pPr>
          </a:lstStyle>
          <a:p>
            <a:r>
              <a:rPr lang="it-IT" dirty="0"/>
              <a:t>Fare clic per modificare stile</a:t>
            </a:r>
          </a:p>
        </p:txBody>
      </p:sp>
      <p:sp>
        <p:nvSpPr>
          <p:cNvPr id="3" name="Segnaposto testo 2"/>
          <p:cNvSpPr>
            <a:spLocks noGrp="1"/>
          </p:cNvSpPr>
          <p:nvPr>
            <p:ph type="body" idx="1"/>
          </p:nvPr>
        </p:nvSpPr>
        <p:spPr>
          <a:xfrm>
            <a:off x="457200" y="1151335"/>
            <a:ext cx="4040188" cy="479822"/>
          </a:xfrm>
        </p:spPr>
        <p:txBody>
          <a:bodyPr anchor="b">
            <a:noAutofit/>
          </a:bodyPr>
          <a:lstStyle>
            <a:lvl1pPr marL="0" indent="0">
              <a:buNone/>
              <a:defRPr sz="1600" b="1">
                <a:solidFill>
                  <a:srgbClr val="FF5C1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gli stili del testo dello schema</a:t>
            </a:r>
          </a:p>
        </p:txBody>
      </p:sp>
      <p:sp>
        <p:nvSpPr>
          <p:cNvPr id="4" name="Segnaposto contenuto 3"/>
          <p:cNvSpPr>
            <a:spLocks noGrp="1"/>
          </p:cNvSpPr>
          <p:nvPr>
            <p:ph sz="half" idx="2"/>
          </p:nvPr>
        </p:nvSpPr>
        <p:spPr>
          <a:xfrm>
            <a:off x="457200" y="1631156"/>
            <a:ext cx="4040188" cy="2784768"/>
          </a:xfrm>
        </p:spPr>
        <p:txBody>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p:cNvSpPr>
            <a:spLocks noGrp="1"/>
          </p:cNvSpPr>
          <p:nvPr>
            <p:ph type="body" sz="quarter" idx="3"/>
          </p:nvPr>
        </p:nvSpPr>
        <p:spPr>
          <a:xfrm>
            <a:off x="4645026" y="1151335"/>
            <a:ext cx="4041775" cy="479822"/>
          </a:xfrm>
        </p:spPr>
        <p:txBody>
          <a:bodyPr anchor="b">
            <a:noAutofit/>
          </a:bodyPr>
          <a:lstStyle>
            <a:lvl1pPr marL="0" indent="0">
              <a:buNone/>
              <a:defRPr sz="1600" b="1">
                <a:solidFill>
                  <a:srgbClr val="FF5C1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gli stili del testo dello schema</a:t>
            </a:r>
          </a:p>
        </p:txBody>
      </p:sp>
      <p:sp>
        <p:nvSpPr>
          <p:cNvPr id="6" name="Segnaposto contenuto 5"/>
          <p:cNvSpPr>
            <a:spLocks noGrp="1"/>
          </p:cNvSpPr>
          <p:nvPr>
            <p:ph sz="quarter" idx="4"/>
          </p:nvPr>
        </p:nvSpPr>
        <p:spPr>
          <a:xfrm>
            <a:off x="4645026" y="1631156"/>
            <a:ext cx="4041775" cy="2784768"/>
          </a:xfrm>
        </p:spPr>
        <p:txBody>
          <a:bodyPr/>
          <a:lstStyle>
            <a:lvl1pPr>
              <a:defRPr sz="2000">
                <a:solidFill>
                  <a:srgbClr val="404040"/>
                </a:solidFill>
              </a:defRPr>
            </a:lvl1pPr>
            <a:lvl2pPr>
              <a:defRPr sz="1800">
                <a:solidFill>
                  <a:srgbClr val="404040"/>
                </a:solidFill>
              </a:defRPr>
            </a:lvl2pPr>
            <a:lvl3pPr>
              <a:defRPr sz="1600">
                <a:solidFill>
                  <a:srgbClr val="404040"/>
                </a:solidFill>
              </a:defRPr>
            </a:lvl3pPr>
            <a:lvl4pPr>
              <a:defRPr sz="1400">
                <a:solidFill>
                  <a:srgbClr val="404040"/>
                </a:solidFill>
              </a:defRPr>
            </a:lvl4pPr>
            <a:lvl5pPr>
              <a:defRPr sz="1400">
                <a:solidFill>
                  <a:srgbClr val="404040"/>
                </a:solidFill>
              </a:defRPr>
            </a:lvl5pPr>
            <a:lvl6pPr>
              <a:defRPr sz="1600"/>
            </a:lvl6pPr>
            <a:lvl7pPr>
              <a:defRPr sz="1600"/>
            </a:lvl7pPr>
            <a:lvl8pPr>
              <a:defRPr sz="1600"/>
            </a:lvl8pPr>
            <a:lvl9pPr>
              <a:defRPr sz="16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8" name="Immagine 7" descr="Immagine che contiene disegnando&#10;&#10;Descrizione generata automaticamente">
            <a:extLst>
              <a:ext uri="{FF2B5EF4-FFF2-40B4-BE49-F238E27FC236}">
                <a16:creationId xmlns:a16="http://schemas.microsoft.com/office/drawing/2014/main" id="{75F1FBC8-7CAF-7545-B70B-2EBA32DA9C9B}"/>
              </a:ext>
            </a:extLst>
          </p:cNvPr>
          <p:cNvPicPr>
            <a:picLocks noChangeAspect="1"/>
          </p:cNvPicPr>
          <p:nvPr userDrawn="1"/>
        </p:nvPicPr>
        <p:blipFill>
          <a:blip r:embed="rId2"/>
          <a:stretch>
            <a:fillRect/>
          </a:stretch>
        </p:blipFill>
        <p:spPr>
          <a:xfrm>
            <a:off x="97129" y="4415924"/>
            <a:ext cx="456987" cy="576906"/>
          </a:xfrm>
          <a:prstGeom prst="rect">
            <a:avLst/>
          </a:prstGeom>
        </p:spPr>
      </p:pic>
      <p:pic>
        <p:nvPicPr>
          <p:cNvPr id="10" name="Immagine 9">
            <a:extLst>
              <a:ext uri="{FF2B5EF4-FFF2-40B4-BE49-F238E27FC236}">
                <a16:creationId xmlns:a16="http://schemas.microsoft.com/office/drawing/2014/main" id="{5E8F7E63-5B20-5843-B517-8B558B6B6AE8}"/>
              </a:ext>
            </a:extLst>
          </p:cNvPr>
          <p:cNvPicPr>
            <a:picLocks noChangeAspect="1"/>
          </p:cNvPicPr>
          <p:nvPr userDrawn="1"/>
        </p:nvPicPr>
        <p:blipFill>
          <a:blip r:embed="rId2"/>
          <a:stretch>
            <a:fillRect/>
          </a:stretch>
        </p:blipFill>
        <p:spPr>
          <a:xfrm>
            <a:off x="554116" y="4578214"/>
            <a:ext cx="4572000" cy="392437"/>
          </a:xfrm>
          <a:prstGeom prst="rect">
            <a:avLst/>
          </a:prstGeom>
        </p:spPr>
      </p:pic>
    </p:spTree>
    <p:extLst>
      <p:ext uri="{BB962C8B-B14F-4D97-AF65-F5344CB8AC3E}">
        <p14:creationId xmlns:p14="http://schemas.microsoft.com/office/powerpoint/2010/main" val="2430100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pic>
        <p:nvPicPr>
          <p:cNvPr id="3" name="Immagine 2" descr="Immagine che contiene disegnando&#10;&#10;Descrizione generata automaticamente">
            <a:extLst>
              <a:ext uri="{FF2B5EF4-FFF2-40B4-BE49-F238E27FC236}">
                <a16:creationId xmlns:a16="http://schemas.microsoft.com/office/drawing/2014/main" id="{CF2E2771-3021-7543-9C08-EA57220B40D9}"/>
              </a:ext>
            </a:extLst>
          </p:cNvPr>
          <p:cNvPicPr>
            <a:picLocks noChangeAspect="1"/>
          </p:cNvPicPr>
          <p:nvPr userDrawn="1"/>
        </p:nvPicPr>
        <p:blipFill>
          <a:blip r:embed="rId2"/>
          <a:stretch>
            <a:fillRect/>
          </a:stretch>
        </p:blipFill>
        <p:spPr>
          <a:xfrm>
            <a:off x="97129" y="4415924"/>
            <a:ext cx="456987" cy="576906"/>
          </a:xfrm>
          <a:prstGeom prst="rect">
            <a:avLst/>
          </a:prstGeom>
        </p:spPr>
      </p:pic>
      <p:pic>
        <p:nvPicPr>
          <p:cNvPr id="4" name="Immagine 3">
            <a:extLst>
              <a:ext uri="{FF2B5EF4-FFF2-40B4-BE49-F238E27FC236}">
                <a16:creationId xmlns:a16="http://schemas.microsoft.com/office/drawing/2014/main" id="{991D7A09-D152-934E-801D-217BF93D840D}"/>
              </a:ext>
            </a:extLst>
          </p:cNvPr>
          <p:cNvPicPr>
            <a:picLocks noChangeAspect="1"/>
          </p:cNvPicPr>
          <p:nvPr userDrawn="1"/>
        </p:nvPicPr>
        <p:blipFill>
          <a:blip r:embed="rId2"/>
          <a:stretch>
            <a:fillRect/>
          </a:stretch>
        </p:blipFill>
        <p:spPr>
          <a:xfrm>
            <a:off x="554116" y="4578214"/>
            <a:ext cx="4572000" cy="392437"/>
          </a:xfrm>
          <a:prstGeom prst="rect">
            <a:avLst/>
          </a:prstGeom>
        </p:spPr>
      </p:pic>
    </p:spTree>
    <p:extLst>
      <p:ext uri="{BB962C8B-B14F-4D97-AF65-F5344CB8AC3E}">
        <p14:creationId xmlns:p14="http://schemas.microsoft.com/office/powerpoint/2010/main" val="158008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solidFill>
                  <a:srgbClr val="FF5C17"/>
                </a:solidFill>
              </a:defRPr>
            </a:lvl1pPr>
          </a:lstStyle>
          <a:p>
            <a:r>
              <a:rPr lang="it-IT" dirty="0"/>
              <a:t>Fare clic per modificare stile</a:t>
            </a:r>
          </a:p>
        </p:txBody>
      </p:sp>
      <p:sp>
        <p:nvSpPr>
          <p:cNvPr id="3" name="Segnaposto contenuto 2"/>
          <p:cNvSpPr>
            <a:spLocks noGrp="1"/>
          </p:cNvSpPr>
          <p:nvPr>
            <p:ph idx="1"/>
          </p:nvPr>
        </p:nvSpPr>
        <p:spPr>
          <a:xfrm>
            <a:off x="3575050" y="204788"/>
            <a:ext cx="5111750" cy="3956395"/>
          </a:xfrm>
        </p:spPr>
        <p:txBody>
          <a:bodyPr/>
          <a:lstStyle>
            <a:lvl1pPr>
              <a:defRPr sz="2400">
                <a:solidFill>
                  <a:srgbClr val="404040"/>
                </a:solidFill>
              </a:defRPr>
            </a:lvl1pPr>
            <a:lvl2pPr>
              <a:defRPr sz="2000">
                <a:solidFill>
                  <a:srgbClr val="404040"/>
                </a:solidFill>
              </a:defRPr>
            </a:lvl2pPr>
            <a:lvl3pPr>
              <a:defRPr sz="1800">
                <a:solidFill>
                  <a:srgbClr val="404040"/>
                </a:solidFill>
              </a:defRPr>
            </a:lvl3pPr>
            <a:lvl4pPr>
              <a:defRPr sz="1600">
                <a:solidFill>
                  <a:srgbClr val="404040"/>
                </a:solidFill>
              </a:defRPr>
            </a:lvl4pPr>
            <a:lvl5pPr>
              <a:defRPr sz="1600">
                <a:solidFill>
                  <a:srgbClr val="404040"/>
                </a:solidFill>
              </a:defRPr>
            </a:lvl5pPr>
            <a:lvl6pPr>
              <a:defRPr sz="2000"/>
            </a:lvl6pPr>
            <a:lvl7pPr>
              <a:defRPr sz="2000"/>
            </a:lvl7pPr>
            <a:lvl8pPr>
              <a:defRPr sz="2000"/>
            </a:lvl8pPr>
            <a:lvl9pPr>
              <a:defRPr sz="20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testo 3"/>
          <p:cNvSpPr>
            <a:spLocks noGrp="1"/>
          </p:cNvSpPr>
          <p:nvPr>
            <p:ph type="body" sz="half" idx="2"/>
          </p:nvPr>
        </p:nvSpPr>
        <p:spPr>
          <a:xfrm>
            <a:off x="457201" y="1076327"/>
            <a:ext cx="3008313" cy="3170910"/>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a:t>Fare clic per modificare gli stili del testo dello schema</a:t>
            </a:r>
          </a:p>
        </p:txBody>
      </p:sp>
      <p:pic>
        <p:nvPicPr>
          <p:cNvPr id="6" name="Immagine 5" descr="Immagine che contiene disegnando&#10;&#10;Descrizione generata automaticamente">
            <a:extLst>
              <a:ext uri="{FF2B5EF4-FFF2-40B4-BE49-F238E27FC236}">
                <a16:creationId xmlns:a16="http://schemas.microsoft.com/office/drawing/2014/main" id="{2535E4E9-D4E6-0449-A6F2-358ED8FCFBD2}"/>
              </a:ext>
            </a:extLst>
          </p:cNvPr>
          <p:cNvPicPr>
            <a:picLocks noChangeAspect="1"/>
          </p:cNvPicPr>
          <p:nvPr userDrawn="1"/>
        </p:nvPicPr>
        <p:blipFill>
          <a:blip r:embed="rId2"/>
          <a:stretch>
            <a:fillRect/>
          </a:stretch>
        </p:blipFill>
        <p:spPr>
          <a:xfrm>
            <a:off x="97129" y="4415924"/>
            <a:ext cx="456987" cy="576906"/>
          </a:xfrm>
          <a:prstGeom prst="rect">
            <a:avLst/>
          </a:prstGeom>
        </p:spPr>
      </p:pic>
      <p:pic>
        <p:nvPicPr>
          <p:cNvPr id="8" name="Immagine 7">
            <a:extLst>
              <a:ext uri="{FF2B5EF4-FFF2-40B4-BE49-F238E27FC236}">
                <a16:creationId xmlns:a16="http://schemas.microsoft.com/office/drawing/2014/main" id="{32AFB2B8-ACCA-3D44-ACF7-5D6209E34B76}"/>
              </a:ext>
            </a:extLst>
          </p:cNvPr>
          <p:cNvPicPr>
            <a:picLocks noChangeAspect="1"/>
          </p:cNvPicPr>
          <p:nvPr userDrawn="1"/>
        </p:nvPicPr>
        <p:blipFill>
          <a:blip r:embed="rId2"/>
          <a:stretch>
            <a:fillRect/>
          </a:stretch>
        </p:blipFill>
        <p:spPr>
          <a:xfrm>
            <a:off x="554116" y="4578214"/>
            <a:ext cx="4572000" cy="392437"/>
          </a:xfrm>
          <a:prstGeom prst="rect">
            <a:avLst/>
          </a:prstGeom>
        </p:spPr>
      </p:pic>
    </p:spTree>
    <p:extLst>
      <p:ext uri="{BB962C8B-B14F-4D97-AF65-F5344CB8AC3E}">
        <p14:creationId xmlns:p14="http://schemas.microsoft.com/office/powerpoint/2010/main" val="29101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dirty="0"/>
              <a:t>Fare clic per modificare stile</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Rettangolo 4"/>
          <p:cNvSpPr/>
          <p:nvPr userDrawn="1"/>
        </p:nvSpPr>
        <p:spPr>
          <a:xfrm>
            <a:off x="308430" y="5005614"/>
            <a:ext cx="8527141" cy="145143"/>
          </a:xfrm>
          <a:prstGeom prst="rect">
            <a:avLst/>
          </a:prstGeom>
          <a:gradFill>
            <a:gsLst>
              <a:gs pos="99000">
                <a:srgbClr val="EB8B2D"/>
              </a:gs>
              <a:gs pos="0">
                <a:srgbClr val="D4233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72334348"/>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54" r:id="rId3"/>
    <p:sldLayoutId id="2147483649" r:id="rId4"/>
    <p:sldLayoutId id="2147483650" r:id="rId5"/>
    <p:sldLayoutId id="2147483652" r:id="rId6"/>
    <p:sldLayoutId id="2147483653" r:id="rId7"/>
    <p:sldLayoutId id="2147483655" r:id="rId8"/>
    <p:sldLayoutId id="2147483656" r:id="rId9"/>
    <p:sldLayoutId id="2147483657" r:id="rId10"/>
    <p:sldLayoutId id="2147483658" r:id="rId11"/>
  </p:sldLayoutIdLst>
  <p:hf sldNum="0" hdr="0" dt="0"/>
  <p:txStyles>
    <p:titleStyle>
      <a:lvl1pPr algn="ctr" defTabSz="4572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034117" y="1453812"/>
            <a:ext cx="4854387" cy="1664376"/>
          </a:xfrm>
        </p:spPr>
        <p:txBody>
          <a:bodyPr/>
          <a:lstStyle/>
          <a:p>
            <a:r>
              <a:rPr lang="it-IT" dirty="0"/>
              <a:t>Stili di vita e nutrizione nella persona con Sclerosi Multipla: benefici e vantaggi di un’alimentazione consapevole</a:t>
            </a:r>
          </a:p>
        </p:txBody>
      </p:sp>
      <p:sp>
        <p:nvSpPr>
          <p:cNvPr id="3" name="Sottotitolo 2"/>
          <p:cNvSpPr>
            <a:spLocks noGrp="1"/>
          </p:cNvSpPr>
          <p:nvPr>
            <p:ph type="subTitle" idx="1"/>
          </p:nvPr>
        </p:nvSpPr>
        <p:spPr>
          <a:xfrm>
            <a:off x="4606656" y="3409244"/>
            <a:ext cx="3216252" cy="732455"/>
          </a:xfrm>
        </p:spPr>
        <p:txBody>
          <a:bodyPr>
            <a:normAutofit/>
          </a:bodyPr>
          <a:lstStyle/>
          <a:p>
            <a:r>
              <a:rPr lang="it-IT" sz="1800" dirty="0"/>
              <a:t>Patrizia Piersanti</a:t>
            </a:r>
            <a:br>
              <a:rPr lang="it-IT" sz="1800" dirty="0"/>
            </a:br>
            <a:r>
              <a:rPr lang="it-IT" sz="1800" dirty="0"/>
              <a:t>U.O. Neurologia</a:t>
            </a:r>
          </a:p>
        </p:txBody>
      </p:sp>
      <p:pic>
        <p:nvPicPr>
          <p:cNvPr id="1026" name="Picture 2">
            <a:extLst>
              <a:ext uri="{FF2B5EF4-FFF2-40B4-BE49-F238E27FC236}">
                <a16:creationId xmlns:a16="http://schemas.microsoft.com/office/drawing/2014/main" id="{D7660BF3-8D09-2643-ABC7-578977C57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12776" cy="270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8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
            <a:ext cx="8229600" cy="727572"/>
          </a:xfrm>
        </p:spPr>
        <p:txBody>
          <a:bodyPr>
            <a:normAutofit/>
          </a:bodyPr>
          <a:lstStyle/>
          <a:p>
            <a:pPr algn="l"/>
            <a:r>
              <a:rPr lang="it-IT" sz="2800" dirty="0"/>
              <a:t>		Micronutrienti</a:t>
            </a:r>
          </a:p>
        </p:txBody>
      </p:sp>
      <p:sp>
        <p:nvSpPr>
          <p:cNvPr id="3" name="Segnaposto contenuto 2"/>
          <p:cNvSpPr>
            <a:spLocks noGrp="1"/>
          </p:cNvSpPr>
          <p:nvPr>
            <p:ph idx="1"/>
          </p:nvPr>
        </p:nvSpPr>
        <p:spPr>
          <a:xfrm>
            <a:off x="676835" y="1588946"/>
            <a:ext cx="7691718" cy="1630406"/>
          </a:xfrm>
        </p:spPr>
        <p:txBody>
          <a:bodyPr>
            <a:normAutofit/>
          </a:bodyPr>
          <a:lstStyle/>
          <a:p>
            <a:pPr lvl="1">
              <a:buFontTx/>
              <a:buChar char="-"/>
            </a:pPr>
            <a:r>
              <a:rPr lang="it-IT" sz="2000" dirty="0">
                <a:solidFill>
                  <a:srgbClr val="C00000"/>
                </a:solidFill>
              </a:rPr>
              <a:t>Vitamine e minerali</a:t>
            </a:r>
          </a:p>
          <a:p>
            <a:pPr marL="914400" lvl="2" indent="0">
              <a:buNone/>
            </a:pPr>
            <a:endParaRPr lang="it-IT" sz="1800" dirty="0"/>
          </a:p>
          <a:p>
            <a:pPr lvl="2">
              <a:buFontTx/>
              <a:buChar char="-"/>
            </a:pPr>
            <a:r>
              <a:rPr lang="it-IT" sz="1800" b="1" dirty="0">
                <a:solidFill>
                  <a:srgbClr val="002060"/>
                </a:solidFill>
              </a:rPr>
              <a:t>Vitamina D</a:t>
            </a:r>
            <a:r>
              <a:rPr lang="it-IT" sz="1800" dirty="0"/>
              <a:t>: l’unica per la quale esistono evidenze a favore della </a:t>
            </a:r>
            <a:r>
              <a:rPr lang="it-IT" sz="1800" dirty="0" err="1"/>
              <a:t>supplementazione</a:t>
            </a:r>
            <a:r>
              <a:rPr lang="it-IT" sz="1800" dirty="0"/>
              <a:t> nelle persone con sclerosi multipla</a:t>
            </a:r>
          </a:p>
        </p:txBody>
      </p:sp>
      <p:cxnSp>
        <p:nvCxnSpPr>
          <p:cNvPr id="5" name="Connettore 1 4">
            <a:extLst>
              <a:ext uri="{FF2B5EF4-FFF2-40B4-BE49-F238E27FC236}">
                <a16:creationId xmlns:a16="http://schemas.microsoft.com/office/drawing/2014/main" id="{DF39111F-47B8-F44F-875A-4CD228AC0A98}"/>
              </a:ext>
            </a:extLst>
          </p:cNvPr>
          <p:cNvCxnSpPr>
            <a:cxnSpLocks/>
          </p:cNvCxnSpPr>
          <p:nvPr/>
        </p:nvCxnSpPr>
        <p:spPr>
          <a:xfrm>
            <a:off x="358588" y="775859"/>
            <a:ext cx="8328212" cy="0"/>
          </a:xfrm>
          <a:prstGeom prst="line">
            <a:avLst/>
          </a:prstGeom>
        </p:spPr>
        <p:style>
          <a:lnRef idx="1">
            <a:schemeClr val="accent6"/>
          </a:lnRef>
          <a:fillRef idx="0">
            <a:schemeClr val="accent6"/>
          </a:fillRef>
          <a:effectRef idx="0">
            <a:schemeClr val="accent6"/>
          </a:effectRef>
          <a:fontRef idx="minor">
            <a:schemeClr val="tx1"/>
          </a:fontRef>
        </p:style>
      </p:cxnSp>
      <p:pic>
        <p:nvPicPr>
          <p:cNvPr id="2050" name="Picture 2">
            <a:extLst>
              <a:ext uri="{FF2B5EF4-FFF2-40B4-BE49-F238E27FC236}">
                <a16:creationId xmlns:a16="http://schemas.microsoft.com/office/drawing/2014/main" id="{0B78DA49-7051-6E43-8285-2DC6E3904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0871" y="3589286"/>
            <a:ext cx="3523129" cy="155421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A106676D-E90D-9441-A588-51BF8B636CE7}"/>
              </a:ext>
            </a:extLst>
          </p:cNvPr>
          <p:cNvPicPr>
            <a:picLocks noChangeAspect="1"/>
          </p:cNvPicPr>
          <p:nvPr/>
        </p:nvPicPr>
        <p:blipFill>
          <a:blip r:embed="rId3"/>
          <a:stretch>
            <a:fillRect/>
          </a:stretch>
        </p:blipFill>
        <p:spPr>
          <a:xfrm>
            <a:off x="4177145" y="0"/>
            <a:ext cx="4966855" cy="1630406"/>
          </a:xfrm>
          <a:prstGeom prst="rect">
            <a:avLst/>
          </a:prstGeom>
        </p:spPr>
      </p:pic>
    </p:spTree>
    <p:extLst>
      <p:ext uri="{BB962C8B-B14F-4D97-AF65-F5344CB8AC3E}">
        <p14:creationId xmlns:p14="http://schemas.microsoft.com/office/powerpoint/2010/main" val="593719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1751"/>
            <a:ext cx="8229600" cy="503230"/>
          </a:xfrm>
        </p:spPr>
        <p:txBody>
          <a:bodyPr/>
          <a:lstStyle/>
          <a:p>
            <a:r>
              <a:rPr lang="it-IT" dirty="0"/>
              <a:t>vitamine</a:t>
            </a:r>
          </a:p>
        </p:txBody>
      </p:sp>
      <p:sp>
        <p:nvSpPr>
          <p:cNvPr id="5" name="AutoShape 2">
            <a:extLst>
              <a:ext uri="{FF2B5EF4-FFF2-40B4-BE49-F238E27FC236}">
                <a16:creationId xmlns:a16="http://schemas.microsoft.com/office/drawing/2014/main" id="{03F62090-F4E6-DA40-A856-263299575DB6}"/>
              </a:ext>
            </a:extLst>
          </p:cNvPr>
          <p:cNvSpPr>
            <a:spLocks noChangeAspect="1" noChangeArrowheads="1"/>
          </p:cNvSpPr>
          <p:nvPr/>
        </p:nvSpPr>
        <p:spPr bwMode="auto">
          <a:xfrm>
            <a:off x="127000" y="-769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3">
            <a:extLst>
              <a:ext uri="{FF2B5EF4-FFF2-40B4-BE49-F238E27FC236}">
                <a16:creationId xmlns:a16="http://schemas.microsoft.com/office/drawing/2014/main" id="{AFE76F30-E48A-D64F-9081-8AF2CA122194}"/>
              </a:ext>
            </a:extLst>
          </p:cNvPr>
          <p:cNvSpPr>
            <a:spLocks noChangeAspect="1" noChangeArrowheads="1"/>
          </p:cNvSpPr>
          <p:nvPr/>
        </p:nvSpPr>
        <p:spPr bwMode="auto">
          <a:xfrm>
            <a:off x="127000" y="-479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a:extLst>
              <a:ext uri="{FF2B5EF4-FFF2-40B4-BE49-F238E27FC236}">
                <a16:creationId xmlns:a16="http://schemas.microsoft.com/office/drawing/2014/main" id="{3DF101D0-6B78-3941-A0A8-3D7D829FD251}"/>
              </a:ext>
            </a:extLst>
          </p:cNvPr>
          <p:cNvSpPr>
            <a:spLocks noChangeAspect="1" noChangeArrowheads="1"/>
          </p:cNvSpPr>
          <p:nvPr/>
        </p:nvSpPr>
        <p:spPr bwMode="auto">
          <a:xfrm>
            <a:off x="127000" y="-190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5">
            <a:extLst>
              <a:ext uri="{FF2B5EF4-FFF2-40B4-BE49-F238E27FC236}">
                <a16:creationId xmlns:a16="http://schemas.microsoft.com/office/drawing/2014/main" id="{2E8DF860-D3B1-944F-BDC5-CF7153C6ED90}"/>
              </a:ext>
            </a:extLst>
          </p:cNvPr>
          <p:cNvSpPr>
            <a:spLocks noChangeAspect="1" noChangeArrowheads="1"/>
          </p:cNvSpPr>
          <p:nvPr/>
        </p:nvSpPr>
        <p:spPr bwMode="auto">
          <a:xfrm>
            <a:off x="127000" y="98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6">
            <a:extLst>
              <a:ext uri="{FF2B5EF4-FFF2-40B4-BE49-F238E27FC236}">
                <a16:creationId xmlns:a16="http://schemas.microsoft.com/office/drawing/2014/main" id="{108B9E64-C99E-0D40-A90F-6C5CA33D65B3}"/>
              </a:ext>
            </a:extLst>
          </p:cNvPr>
          <p:cNvSpPr>
            <a:spLocks noChangeAspect="1" noChangeArrowheads="1"/>
          </p:cNvSpPr>
          <p:nvPr/>
        </p:nvSpPr>
        <p:spPr bwMode="auto">
          <a:xfrm>
            <a:off x="127000"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Rectangle 7">
            <a:extLst>
              <a:ext uri="{FF2B5EF4-FFF2-40B4-BE49-F238E27FC236}">
                <a16:creationId xmlns:a16="http://schemas.microsoft.com/office/drawing/2014/main" id="{CD8F501D-423B-7040-A1F1-1BD102E2DEA2}"/>
              </a:ext>
            </a:extLst>
          </p:cNvPr>
          <p:cNvSpPr>
            <a:spLocks noChangeArrowheads="1"/>
          </p:cNvSpPr>
          <p:nvPr/>
        </p:nvSpPr>
        <p:spPr bwMode="auto">
          <a:xfrm>
            <a:off x="0" y="45720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Rectangle 8">
            <a:extLst>
              <a:ext uri="{FF2B5EF4-FFF2-40B4-BE49-F238E27FC236}">
                <a16:creationId xmlns:a16="http://schemas.microsoft.com/office/drawing/2014/main" id="{9054435E-EE0E-6949-9023-C240D8749E69}"/>
              </a:ext>
            </a:extLst>
          </p:cNvPr>
          <p:cNvSpPr>
            <a:spLocks noChangeArrowheads="1"/>
          </p:cNvSpPr>
          <p:nvPr/>
        </p:nvSpPr>
        <p:spPr bwMode="auto">
          <a:xfrm>
            <a:off x="0" y="47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a:ln>
                  <a:noFill/>
                </a:ln>
                <a:solidFill>
                  <a:schemeClr val="tx1"/>
                </a:solidFill>
                <a:effectLst/>
                <a:latin typeface="Arial" panose="020B060402020202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pic>
        <p:nvPicPr>
          <p:cNvPr id="13" name="Immagine 12">
            <a:extLst>
              <a:ext uri="{FF2B5EF4-FFF2-40B4-BE49-F238E27FC236}">
                <a16:creationId xmlns:a16="http://schemas.microsoft.com/office/drawing/2014/main" id="{F2545B41-8A7C-E048-A3F9-93DD02212F36}"/>
              </a:ext>
            </a:extLst>
          </p:cNvPr>
          <p:cNvPicPr>
            <a:picLocks noChangeAspect="1"/>
          </p:cNvPicPr>
          <p:nvPr/>
        </p:nvPicPr>
        <p:blipFill>
          <a:blip r:embed="rId2"/>
          <a:stretch>
            <a:fillRect/>
          </a:stretch>
        </p:blipFill>
        <p:spPr>
          <a:xfrm rot="5400000">
            <a:off x="2492376" y="-963606"/>
            <a:ext cx="4159248" cy="7140563"/>
          </a:xfrm>
          <a:prstGeom prst="rect">
            <a:avLst/>
          </a:prstGeom>
        </p:spPr>
      </p:pic>
      <p:sp>
        <p:nvSpPr>
          <p:cNvPr id="14" name="Figura a mano libera 13">
            <a:extLst>
              <a:ext uri="{FF2B5EF4-FFF2-40B4-BE49-F238E27FC236}">
                <a16:creationId xmlns:a16="http://schemas.microsoft.com/office/drawing/2014/main" id="{62B0D309-CF21-3042-B84A-ACF09810B84F}"/>
              </a:ext>
            </a:extLst>
          </p:cNvPr>
          <p:cNvSpPr/>
          <p:nvPr/>
        </p:nvSpPr>
        <p:spPr>
          <a:xfrm>
            <a:off x="4499566" y="3228394"/>
            <a:ext cx="1976228" cy="560529"/>
          </a:xfrm>
          <a:custGeom>
            <a:avLst/>
            <a:gdLst>
              <a:gd name="connsiteX0" fmla="*/ 950975 w 1976228"/>
              <a:gd name="connsiteY0" fmla="*/ 52688 h 560529"/>
              <a:gd name="connsiteX1" fmla="*/ 180010 w 1976228"/>
              <a:gd name="connsiteY1" fmla="*/ 115441 h 560529"/>
              <a:gd name="connsiteX2" fmla="*/ 108293 w 1976228"/>
              <a:gd name="connsiteY2" fmla="*/ 500924 h 560529"/>
              <a:gd name="connsiteX3" fmla="*/ 1461963 w 1976228"/>
              <a:gd name="connsiteY3" fmla="*/ 536782 h 560529"/>
              <a:gd name="connsiteX4" fmla="*/ 1972952 w 1976228"/>
              <a:gd name="connsiteY4" fmla="*/ 276806 h 560529"/>
              <a:gd name="connsiteX5" fmla="*/ 1614363 w 1976228"/>
              <a:gd name="connsiteY5" fmla="*/ 7865 h 560529"/>
              <a:gd name="connsiteX6" fmla="*/ 404128 w 1976228"/>
              <a:gd name="connsiteY6" fmla="*/ 79582 h 560529"/>
              <a:gd name="connsiteX7" fmla="*/ 206905 w 1976228"/>
              <a:gd name="connsiteY7" fmla="*/ 160265 h 56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6228" h="560529">
                <a:moveTo>
                  <a:pt x="950975" y="52688"/>
                </a:moveTo>
                <a:cubicBezTo>
                  <a:pt x="635716" y="46711"/>
                  <a:pt x="320457" y="40735"/>
                  <a:pt x="180010" y="115441"/>
                </a:cubicBezTo>
                <a:cubicBezTo>
                  <a:pt x="39563" y="190147"/>
                  <a:pt x="-105366" y="430701"/>
                  <a:pt x="108293" y="500924"/>
                </a:cubicBezTo>
                <a:cubicBezTo>
                  <a:pt x="321952" y="571147"/>
                  <a:pt x="1151187" y="574135"/>
                  <a:pt x="1461963" y="536782"/>
                </a:cubicBezTo>
                <a:cubicBezTo>
                  <a:pt x="1772740" y="499429"/>
                  <a:pt x="1947552" y="364959"/>
                  <a:pt x="1972952" y="276806"/>
                </a:cubicBezTo>
                <a:cubicBezTo>
                  <a:pt x="1998352" y="188653"/>
                  <a:pt x="1875834" y="40736"/>
                  <a:pt x="1614363" y="7865"/>
                </a:cubicBezTo>
                <a:cubicBezTo>
                  <a:pt x="1352892" y="-25006"/>
                  <a:pt x="638704" y="54182"/>
                  <a:pt x="404128" y="79582"/>
                </a:cubicBezTo>
                <a:cubicBezTo>
                  <a:pt x="169552" y="104982"/>
                  <a:pt x="188228" y="132623"/>
                  <a:pt x="206905" y="160265"/>
                </a:cubicBez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00000"/>
              </a:solidFill>
            </a:endParaRPr>
          </a:p>
        </p:txBody>
      </p:sp>
    </p:spTree>
    <p:extLst>
      <p:ext uri="{BB962C8B-B14F-4D97-AF65-F5344CB8AC3E}">
        <p14:creationId xmlns:p14="http://schemas.microsoft.com/office/powerpoint/2010/main" val="1701905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1751"/>
            <a:ext cx="8229600" cy="503230"/>
          </a:xfrm>
        </p:spPr>
        <p:txBody>
          <a:bodyPr/>
          <a:lstStyle/>
          <a:p>
            <a:r>
              <a:rPr lang="it-IT" dirty="0"/>
              <a:t>Integrazioni dietetiche</a:t>
            </a:r>
          </a:p>
        </p:txBody>
      </p:sp>
      <p:sp>
        <p:nvSpPr>
          <p:cNvPr id="5" name="AutoShape 2">
            <a:extLst>
              <a:ext uri="{FF2B5EF4-FFF2-40B4-BE49-F238E27FC236}">
                <a16:creationId xmlns:a16="http://schemas.microsoft.com/office/drawing/2014/main" id="{03F62090-F4E6-DA40-A856-263299575DB6}"/>
              </a:ext>
            </a:extLst>
          </p:cNvPr>
          <p:cNvSpPr>
            <a:spLocks noChangeAspect="1" noChangeArrowheads="1"/>
          </p:cNvSpPr>
          <p:nvPr/>
        </p:nvSpPr>
        <p:spPr bwMode="auto">
          <a:xfrm>
            <a:off x="127000" y="-769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3">
            <a:extLst>
              <a:ext uri="{FF2B5EF4-FFF2-40B4-BE49-F238E27FC236}">
                <a16:creationId xmlns:a16="http://schemas.microsoft.com/office/drawing/2014/main" id="{AFE76F30-E48A-D64F-9081-8AF2CA122194}"/>
              </a:ext>
            </a:extLst>
          </p:cNvPr>
          <p:cNvSpPr>
            <a:spLocks noChangeAspect="1" noChangeArrowheads="1"/>
          </p:cNvSpPr>
          <p:nvPr/>
        </p:nvSpPr>
        <p:spPr bwMode="auto">
          <a:xfrm>
            <a:off x="127000" y="-479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a:extLst>
              <a:ext uri="{FF2B5EF4-FFF2-40B4-BE49-F238E27FC236}">
                <a16:creationId xmlns:a16="http://schemas.microsoft.com/office/drawing/2014/main" id="{3DF101D0-6B78-3941-A0A8-3D7D829FD251}"/>
              </a:ext>
            </a:extLst>
          </p:cNvPr>
          <p:cNvSpPr>
            <a:spLocks noChangeAspect="1" noChangeArrowheads="1"/>
          </p:cNvSpPr>
          <p:nvPr/>
        </p:nvSpPr>
        <p:spPr bwMode="auto">
          <a:xfrm>
            <a:off x="127000" y="-190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5">
            <a:extLst>
              <a:ext uri="{FF2B5EF4-FFF2-40B4-BE49-F238E27FC236}">
                <a16:creationId xmlns:a16="http://schemas.microsoft.com/office/drawing/2014/main" id="{2E8DF860-D3B1-944F-BDC5-CF7153C6ED90}"/>
              </a:ext>
            </a:extLst>
          </p:cNvPr>
          <p:cNvSpPr>
            <a:spLocks noChangeAspect="1" noChangeArrowheads="1"/>
          </p:cNvSpPr>
          <p:nvPr/>
        </p:nvSpPr>
        <p:spPr bwMode="auto">
          <a:xfrm>
            <a:off x="127000" y="98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6">
            <a:extLst>
              <a:ext uri="{FF2B5EF4-FFF2-40B4-BE49-F238E27FC236}">
                <a16:creationId xmlns:a16="http://schemas.microsoft.com/office/drawing/2014/main" id="{108B9E64-C99E-0D40-A90F-6C5CA33D65B3}"/>
              </a:ext>
            </a:extLst>
          </p:cNvPr>
          <p:cNvSpPr>
            <a:spLocks noChangeAspect="1" noChangeArrowheads="1"/>
          </p:cNvSpPr>
          <p:nvPr/>
        </p:nvSpPr>
        <p:spPr bwMode="auto">
          <a:xfrm>
            <a:off x="127000"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0" name="Rectangle 7">
            <a:extLst>
              <a:ext uri="{FF2B5EF4-FFF2-40B4-BE49-F238E27FC236}">
                <a16:creationId xmlns:a16="http://schemas.microsoft.com/office/drawing/2014/main" id="{CD8F501D-423B-7040-A1F1-1BD102E2DEA2}"/>
              </a:ext>
            </a:extLst>
          </p:cNvPr>
          <p:cNvSpPr>
            <a:spLocks noChangeArrowheads="1"/>
          </p:cNvSpPr>
          <p:nvPr/>
        </p:nvSpPr>
        <p:spPr bwMode="auto">
          <a:xfrm>
            <a:off x="0" y="45720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1" name="Rectangle 8">
            <a:extLst>
              <a:ext uri="{FF2B5EF4-FFF2-40B4-BE49-F238E27FC236}">
                <a16:creationId xmlns:a16="http://schemas.microsoft.com/office/drawing/2014/main" id="{9054435E-EE0E-6949-9023-C240D8749E69}"/>
              </a:ext>
            </a:extLst>
          </p:cNvPr>
          <p:cNvSpPr>
            <a:spLocks noChangeArrowheads="1"/>
          </p:cNvSpPr>
          <p:nvPr/>
        </p:nvSpPr>
        <p:spPr bwMode="auto">
          <a:xfrm>
            <a:off x="0" y="47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a:ln>
                  <a:noFill/>
                </a:ln>
                <a:solidFill>
                  <a:schemeClr val="tx1"/>
                </a:solidFill>
                <a:effectLst/>
                <a:latin typeface="Arial" panose="020B060402020202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pic>
        <p:nvPicPr>
          <p:cNvPr id="3" name="Immagine 2">
            <a:extLst>
              <a:ext uri="{FF2B5EF4-FFF2-40B4-BE49-F238E27FC236}">
                <a16:creationId xmlns:a16="http://schemas.microsoft.com/office/drawing/2014/main" id="{733ACD24-3062-5F40-85E6-1B4AEB4C24B0}"/>
              </a:ext>
            </a:extLst>
          </p:cNvPr>
          <p:cNvPicPr>
            <a:picLocks noChangeAspect="1"/>
          </p:cNvPicPr>
          <p:nvPr/>
        </p:nvPicPr>
        <p:blipFill>
          <a:blip r:embed="rId2"/>
          <a:stretch>
            <a:fillRect/>
          </a:stretch>
        </p:blipFill>
        <p:spPr>
          <a:xfrm rot="5400000">
            <a:off x="2366880" y="-1447724"/>
            <a:ext cx="4410241" cy="8407402"/>
          </a:xfrm>
          <a:prstGeom prst="rect">
            <a:avLst/>
          </a:prstGeom>
        </p:spPr>
      </p:pic>
      <p:sp>
        <p:nvSpPr>
          <p:cNvPr id="4" name="CasellaDiTesto 3">
            <a:extLst>
              <a:ext uri="{FF2B5EF4-FFF2-40B4-BE49-F238E27FC236}">
                <a16:creationId xmlns:a16="http://schemas.microsoft.com/office/drawing/2014/main" id="{8A38331B-B838-BC4D-9812-23C9DBEA2F9B}"/>
              </a:ext>
            </a:extLst>
          </p:cNvPr>
          <p:cNvSpPr txBox="1"/>
          <p:nvPr/>
        </p:nvSpPr>
        <p:spPr>
          <a:xfrm>
            <a:off x="5853953" y="815975"/>
            <a:ext cx="3163048" cy="3693319"/>
          </a:xfrm>
          <a:prstGeom prst="rect">
            <a:avLst/>
          </a:prstGeom>
          <a:solidFill>
            <a:schemeClr val="bg1"/>
          </a:solidFill>
          <a:ln w="76200">
            <a:solidFill>
              <a:schemeClr val="accent5">
                <a:lumMod val="40000"/>
                <a:lumOff val="60000"/>
              </a:schemeClr>
            </a:solidFill>
          </a:ln>
        </p:spPr>
        <p:txBody>
          <a:bodyPr wrap="square" rtlCol="0">
            <a:spAutoFit/>
          </a:bodyPr>
          <a:lstStyle/>
          <a:p>
            <a:pPr algn="ctr"/>
            <a:endParaRPr lang="it-IT" dirty="0">
              <a:solidFill>
                <a:srgbClr val="C00000"/>
              </a:solidFill>
            </a:endParaRPr>
          </a:p>
          <a:p>
            <a:pPr algn="ctr"/>
            <a:r>
              <a:rPr lang="it-IT" dirty="0">
                <a:solidFill>
                  <a:srgbClr val="C00000"/>
                </a:solidFill>
              </a:rPr>
              <a:t>Caffeina</a:t>
            </a:r>
          </a:p>
          <a:p>
            <a:pPr algn="ctr"/>
            <a:r>
              <a:rPr lang="it-IT" dirty="0">
                <a:solidFill>
                  <a:srgbClr val="C00000"/>
                </a:solidFill>
              </a:rPr>
              <a:t>Carnitina</a:t>
            </a:r>
          </a:p>
          <a:p>
            <a:pPr algn="ctr"/>
            <a:r>
              <a:rPr lang="it-IT" dirty="0">
                <a:solidFill>
                  <a:srgbClr val="C00000"/>
                </a:solidFill>
              </a:rPr>
              <a:t>Coenzima Q10</a:t>
            </a:r>
          </a:p>
          <a:p>
            <a:pPr algn="ctr"/>
            <a:r>
              <a:rPr lang="it-IT" dirty="0">
                <a:solidFill>
                  <a:srgbClr val="C00000"/>
                </a:solidFill>
              </a:rPr>
              <a:t>Creatina</a:t>
            </a:r>
          </a:p>
          <a:p>
            <a:pPr algn="ctr"/>
            <a:r>
              <a:rPr lang="it-IT" dirty="0">
                <a:solidFill>
                  <a:srgbClr val="C00000"/>
                </a:solidFill>
              </a:rPr>
              <a:t>Curcumina</a:t>
            </a:r>
          </a:p>
          <a:p>
            <a:pPr algn="ctr"/>
            <a:r>
              <a:rPr lang="it-IT" dirty="0" err="1">
                <a:solidFill>
                  <a:srgbClr val="C00000"/>
                </a:solidFill>
              </a:rPr>
              <a:t>Ginko</a:t>
            </a:r>
            <a:r>
              <a:rPr lang="it-IT" dirty="0">
                <a:solidFill>
                  <a:srgbClr val="C00000"/>
                </a:solidFill>
              </a:rPr>
              <a:t> biloba</a:t>
            </a:r>
          </a:p>
          <a:p>
            <a:pPr algn="ctr"/>
            <a:r>
              <a:rPr lang="it-IT" dirty="0">
                <a:solidFill>
                  <a:srgbClr val="C00000"/>
                </a:solidFill>
              </a:rPr>
              <a:t>Te verde</a:t>
            </a:r>
          </a:p>
          <a:p>
            <a:pPr algn="ctr"/>
            <a:r>
              <a:rPr lang="it-IT" dirty="0">
                <a:solidFill>
                  <a:srgbClr val="C00000"/>
                </a:solidFill>
              </a:rPr>
              <a:t>Acido </a:t>
            </a:r>
            <a:r>
              <a:rPr lang="it-IT" dirty="0" err="1">
                <a:solidFill>
                  <a:srgbClr val="C00000"/>
                </a:solidFill>
              </a:rPr>
              <a:t>Lipoico</a:t>
            </a:r>
            <a:endParaRPr lang="it-IT" dirty="0">
              <a:solidFill>
                <a:srgbClr val="C00000"/>
              </a:solidFill>
            </a:endParaRPr>
          </a:p>
          <a:p>
            <a:pPr algn="ctr"/>
            <a:r>
              <a:rPr lang="it-IT" dirty="0">
                <a:solidFill>
                  <a:srgbClr val="C00000"/>
                </a:solidFill>
              </a:rPr>
              <a:t>Acidi grassi polinsaturi</a:t>
            </a:r>
          </a:p>
          <a:p>
            <a:pPr algn="ctr"/>
            <a:r>
              <a:rPr lang="it-IT" dirty="0">
                <a:solidFill>
                  <a:srgbClr val="C00000"/>
                </a:solidFill>
              </a:rPr>
              <a:t>Probiotici</a:t>
            </a:r>
          </a:p>
          <a:p>
            <a:pPr algn="ctr"/>
            <a:r>
              <a:rPr lang="it-IT" dirty="0" err="1">
                <a:solidFill>
                  <a:srgbClr val="C00000"/>
                </a:solidFill>
              </a:rPr>
              <a:t>Resveratrolo</a:t>
            </a:r>
            <a:endParaRPr lang="it-IT" dirty="0">
              <a:solidFill>
                <a:srgbClr val="C00000"/>
              </a:solidFill>
            </a:endParaRPr>
          </a:p>
          <a:p>
            <a:pPr algn="ctr"/>
            <a:endParaRPr lang="it-IT" dirty="0">
              <a:solidFill>
                <a:srgbClr val="C00000"/>
              </a:solidFill>
            </a:endParaRPr>
          </a:p>
        </p:txBody>
      </p:sp>
    </p:spTree>
    <p:extLst>
      <p:ext uri="{BB962C8B-B14F-4D97-AF65-F5344CB8AC3E}">
        <p14:creationId xmlns:p14="http://schemas.microsoft.com/office/powerpoint/2010/main" val="3263462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329" y="0"/>
            <a:ext cx="8516471" cy="797859"/>
          </a:xfrm>
        </p:spPr>
        <p:txBody>
          <a:bodyPr/>
          <a:lstStyle/>
          <a:p>
            <a:r>
              <a:rPr lang="it-IT" dirty="0"/>
              <a:t>Diete terapeutiche</a:t>
            </a:r>
          </a:p>
        </p:txBody>
      </p:sp>
      <p:sp>
        <p:nvSpPr>
          <p:cNvPr id="3" name="Segnaposto contenuto 2"/>
          <p:cNvSpPr>
            <a:spLocks noGrp="1"/>
          </p:cNvSpPr>
          <p:nvPr>
            <p:ph idx="1"/>
          </p:nvPr>
        </p:nvSpPr>
        <p:spPr>
          <a:xfrm>
            <a:off x="1527047" y="1047529"/>
            <a:ext cx="6428233" cy="3195287"/>
          </a:xfrm>
        </p:spPr>
        <p:txBody>
          <a:bodyPr>
            <a:noAutofit/>
          </a:bodyPr>
          <a:lstStyle/>
          <a:p>
            <a:pPr marL="0" indent="0">
              <a:buNone/>
            </a:pPr>
            <a:r>
              <a:rPr lang="it-IT" sz="1600" dirty="0">
                <a:solidFill>
                  <a:srgbClr val="FF0000"/>
                </a:solidFill>
              </a:rPr>
              <a:t>					DOMANDA 3</a:t>
            </a:r>
            <a:endParaRPr lang="it-IT" sz="1600" b="1" dirty="0">
              <a:solidFill>
                <a:srgbClr val="C00000"/>
              </a:solidFill>
            </a:endParaRPr>
          </a:p>
          <a:p>
            <a:pPr marL="0" indent="0">
              <a:buNone/>
            </a:pPr>
            <a:r>
              <a:rPr lang="it-IT" sz="1600" dirty="0">
                <a:solidFill>
                  <a:srgbClr val="FF0000"/>
                </a:solidFill>
              </a:rPr>
              <a:t>Ritenete che esistano regimi dietetici specifici in grado di modificare il decorso di malattia?</a:t>
            </a:r>
          </a:p>
          <a:p>
            <a:pPr marL="0" indent="0">
              <a:buNone/>
            </a:pPr>
            <a:endParaRPr lang="it-IT" sz="1000" dirty="0">
              <a:solidFill>
                <a:srgbClr val="FF0000"/>
              </a:solidFill>
            </a:endParaRPr>
          </a:p>
          <a:p>
            <a:pPr>
              <a:lnSpc>
                <a:spcPts val="2400"/>
              </a:lnSpc>
              <a:buAutoNum type="arabicPeriod"/>
            </a:pPr>
            <a:r>
              <a:rPr lang="it-IT" sz="1600" dirty="0">
                <a:solidFill>
                  <a:srgbClr val="212529"/>
                </a:solidFill>
              </a:rPr>
              <a:t>Dieta </a:t>
            </a:r>
            <a:r>
              <a:rPr lang="it-IT" sz="1600" dirty="0" err="1">
                <a:solidFill>
                  <a:srgbClr val="212529"/>
                </a:solidFill>
              </a:rPr>
              <a:t>Kousmine</a:t>
            </a:r>
            <a:endParaRPr lang="it-IT" sz="1600" dirty="0">
              <a:solidFill>
                <a:srgbClr val="212529"/>
              </a:solidFill>
            </a:endParaRPr>
          </a:p>
          <a:p>
            <a:pPr>
              <a:lnSpc>
                <a:spcPts val="2400"/>
              </a:lnSpc>
              <a:buAutoNum type="arabicPeriod"/>
            </a:pPr>
            <a:r>
              <a:rPr lang="it-IT" sz="1600" dirty="0">
                <a:solidFill>
                  <a:srgbClr val="212529"/>
                </a:solidFill>
              </a:rPr>
              <a:t>Dieta chetogenica</a:t>
            </a:r>
          </a:p>
          <a:p>
            <a:pPr>
              <a:lnSpc>
                <a:spcPts val="2400"/>
              </a:lnSpc>
              <a:buFont typeface="Arial"/>
              <a:buAutoNum type="arabicPeriod"/>
            </a:pPr>
            <a:r>
              <a:rPr lang="it-IT" sz="1600" dirty="0">
                <a:solidFill>
                  <a:srgbClr val="212529"/>
                </a:solidFill>
              </a:rPr>
              <a:t>Dieta mediterranea</a:t>
            </a:r>
          </a:p>
          <a:p>
            <a:pPr>
              <a:lnSpc>
                <a:spcPts val="2400"/>
              </a:lnSpc>
              <a:buFont typeface="Arial"/>
              <a:buAutoNum type="arabicPeriod"/>
            </a:pPr>
            <a:r>
              <a:rPr lang="it-IT" sz="1600" dirty="0">
                <a:solidFill>
                  <a:srgbClr val="212529"/>
                </a:solidFill>
              </a:rPr>
              <a:t>Dieta con integratori di vitamine</a:t>
            </a:r>
          </a:p>
          <a:p>
            <a:pPr>
              <a:lnSpc>
                <a:spcPts val="2400"/>
              </a:lnSpc>
              <a:buFont typeface="Arial"/>
              <a:buAutoNum type="arabicPeriod"/>
            </a:pPr>
            <a:r>
              <a:rPr lang="it-IT" sz="1600" dirty="0">
                <a:solidFill>
                  <a:srgbClr val="212529"/>
                </a:solidFill>
              </a:rPr>
              <a:t>Nessuna delle precedenti </a:t>
            </a:r>
          </a:p>
        </p:txBody>
      </p:sp>
      <p:cxnSp>
        <p:nvCxnSpPr>
          <p:cNvPr id="4" name="Connettore 1 3">
            <a:extLst>
              <a:ext uri="{FF2B5EF4-FFF2-40B4-BE49-F238E27FC236}">
                <a16:creationId xmlns:a16="http://schemas.microsoft.com/office/drawing/2014/main" id="{A3FDCE39-4585-4646-8032-3725C59EC4AD}"/>
              </a:ext>
            </a:extLst>
          </p:cNvPr>
          <p:cNvCxnSpPr>
            <a:cxnSpLocks/>
          </p:cNvCxnSpPr>
          <p:nvPr/>
        </p:nvCxnSpPr>
        <p:spPr>
          <a:xfrm>
            <a:off x="545625" y="727577"/>
            <a:ext cx="832821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8236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9449" y="114300"/>
            <a:ext cx="3356264" cy="646072"/>
          </a:xfrm>
        </p:spPr>
        <p:txBody>
          <a:bodyPr/>
          <a:lstStyle/>
          <a:p>
            <a:r>
              <a:rPr lang="it-IT" dirty="0"/>
              <a:t>Diete terapeutiche</a:t>
            </a:r>
          </a:p>
        </p:txBody>
      </p:sp>
      <p:sp>
        <p:nvSpPr>
          <p:cNvPr id="3" name="Segnaposto contenuto 2"/>
          <p:cNvSpPr>
            <a:spLocks noGrp="1"/>
          </p:cNvSpPr>
          <p:nvPr>
            <p:ph idx="1"/>
          </p:nvPr>
        </p:nvSpPr>
        <p:spPr>
          <a:xfrm>
            <a:off x="679449" y="964189"/>
            <a:ext cx="7785101" cy="3215122"/>
          </a:xfrm>
        </p:spPr>
        <p:txBody>
          <a:bodyPr>
            <a:normAutofit fontScale="85000" lnSpcReduction="10000"/>
          </a:bodyPr>
          <a:lstStyle/>
          <a:p>
            <a:pPr>
              <a:lnSpc>
                <a:spcPts val="2400"/>
              </a:lnSpc>
            </a:pPr>
            <a:r>
              <a:rPr lang="it-IT" altLang="it-IT" dirty="0">
                <a:solidFill>
                  <a:srgbClr val="212529"/>
                </a:solidFill>
              </a:rPr>
              <a:t>Dieta paleolitica: </a:t>
            </a:r>
            <a:r>
              <a:rPr lang="it-IT" altLang="it-IT" sz="1600" dirty="0">
                <a:solidFill>
                  <a:srgbClr val="212529"/>
                </a:solidFill>
              </a:rPr>
              <a:t>senza latticini e farina, predilige carne magra, pesce, verdure, frutta</a:t>
            </a:r>
            <a:endParaRPr lang="it-IT" altLang="it-IT" dirty="0">
              <a:solidFill>
                <a:srgbClr val="212529"/>
              </a:solidFill>
            </a:endParaRPr>
          </a:p>
          <a:p>
            <a:pPr>
              <a:lnSpc>
                <a:spcPts val="2400"/>
              </a:lnSpc>
            </a:pPr>
            <a:r>
              <a:rPr lang="it-IT" dirty="0">
                <a:solidFill>
                  <a:srgbClr val="212529"/>
                </a:solidFill>
              </a:rPr>
              <a:t>Dieta </a:t>
            </a:r>
            <a:r>
              <a:rPr lang="it-IT" dirty="0" err="1">
                <a:solidFill>
                  <a:srgbClr val="212529"/>
                </a:solidFill>
              </a:rPr>
              <a:t>Kousmine</a:t>
            </a:r>
            <a:r>
              <a:rPr lang="it-IT" dirty="0">
                <a:solidFill>
                  <a:srgbClr val="212529"/>
                </a:solidFill>
              </a:rPr>
              <a:t>: </a:t>
            </a:r>
            <a:r>
              <a:rPr lang="it-IT" sz="1600" dirty="0"/>
              <a:t>piccole quantità di frutta, alimentazione a basso contenuto di zuccheri e grassi, ad alto contenuto di fibre, con integrazione di vitamine A, C, D, E, B. </a:t>
            </a:r>
          </a:p>
          <a:p>
            <a:pPr>
              <a:lnSpc>
                <a:spcPts val="2400"/>
              </a:lnSpc>
            </a:pPr>
            <a:r>
              <a:rPr lang="it-IT" dirty="0">
                <a:solidFill>
                  <a:srgbClr val="212529"/>
                </a:solidFill>
              </a:rPr>
              <a:t>Dieta chetogenica: </a:t>
            </a:r>
            <a:r>
              <a:rPr lang="it-IT" sz="1600" dirty="0">
                <a:solidFill>
                  <a:srgbClr val="212529"/>
                </a:solidFill>
              </a:rPr>
              <a:t>dieta povera di carboidrati e ricca di grassi </a:t>
            </a:r>
            <a:r>
              <a:rPr lang="it-IT" sz="1600" dirty="0" err="1"/>
              <a:t>typically</a:t>
            </a:r>
            <a:r>
              <a:rPr lang="it-IT" sz="1600" dirty="0"/>
              <a:t> con un rapporto di 4 a 1 fra grassi e proteine/carboidrati</a:t>
            </a:r>
          </a:p>
          <a:p>
            <a:pPr>
              <a:lnSpc>
                <a:spcPts val="2400"/>
              </a:lnSpc>
            </a:pPr>
            <a:r>
              <a:rPr lang="it-IT" dirty="0">
                <a:solidFill>
                  <a:srgbClr val="212529"/>
                </a:solidFill>
              </a:rPr>
              <a:t>Dieta Mc </a:t>
            </a:r>
            <a:r>
              <a:rPr lang="it-IT" dirty="0" err="1">
                <a:solidFill>
                  <a:srgbClr val="212529"/>
                </a:solidFill>
              </a:rPr>
              <a:t>Dougall</a:t>
            </a:r>
            <a:r>
              <a:rPr lang="it-IT" dirty="0">
                <a:solidFill>
                  <a:srgbClr val="212529"/>
                </a:solidFill>
              </a:rPr>
              <a:t>: </a:t>
            </a:r>
            <a:r>
              <a:rPr lang="it-IT" sz="1600" dirty="0">
                <a:solidFill>
                  <a:srgbClr val="212529"/>
                </a:solidFill>
              </a:rPr>
              <a:t>dieta a molto basso contenuto lipidico, senza prodotti di origine animale</a:t>
            </a:r>
            <a:endParaRPr lang="it-IT" dirty="0"/>
          </a:p>
          <a:p>
            <a:pPr>
              <a:lnSpc>
                <a:spcPts val="2400"/>
              </a:lnSpc>
            </a:pPr>
            <a:r>
              <a:rPr lang="it-IT" dirty="0">
                <a:solidFill>
                  <a:srgbClr val="212529"/>
                </a:solidFill>
              </a:rPr>
              <a:t>Dieta mediterranea</a:t>
            </a:r>
          </a:p>
          <a:p>
            <a:pPr>
              <a:lnSpc>
                <a:spcPts val="2400"/>
              </a:lnSpc>
            </a:pPr>
            <a:endParaRPr lang="it-IT" dirty="0"/>
          </a:p>
        </p:txBody>
      </p:sp>
      <p:sp>
        <p:nvSpPr>
          <p:cNvPr id="5" name="AutoShape 2">
            <a:extLst>
              <a:ext uri="{FF2B5EF4-FFF2-40B4-BE49-F238E27FC236}">
                <a16:creationId xmlns:a16="http://schemas.microsoft.com/office/drawing/2014/main" id="{03F62090-F4E6-DA40-A856-263299575DB6}"/>
              </a:ext>
            </a:extLst>
          </p:cNvPr>
          <p:cNvSpPr>
            <a:spLocks noChangeAspect="1" noChangeArrowheads="1"/>
          </p:cNvSpPr>
          <p:nvPr/>
        </p:nvSpPr>
        <p:spPr bwMode="auto">
          <a:xfrm>
            <a:off x="127000" y="-769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3">
            <a:extLst>
              <a:ext uri="{FF2B5EF4-FFF2-40B4-BE49-F238E27FC236}">
                <a16:creationId xmlns:a16="http://schemas.microsoft.com/office/drawing/2014/main" id="{AFE76F30-E48A-D64F-9081-8AF2CA122194}"/>
              </a:ext>
            </a:extLst>
          </p:cNvPr>
          <p:cNvSpPr>
            <a:spLocks noChangeAspect="1" noChangeArrowheads="1"/>
          </p:cNvSpPr>
          <p:nvPr/>
        </p:nvSpPr>
        <p:spPr bwMode="auto">
          <a:xfrm>
            <a:off x="127000" y="-479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cxnSp>
        <p:nvCxnSpPr>
          <p:cNvPr id="12" name="Connettore 1 11">
            <a:extLst>
              <a:ext uri="{FF2B5EF4-FFF2-40B4-BE49-F238E27FC236}">
                <a16:creationId xmlns:a16="http://schemas.microsoft.com/office/drawing/2014/main" id="{1CE4E22D-BA8D-5D4D-9AF4-0234EC1CBB12}"/>
              </a:ext>
            </a:extLst>
          </p:cNvPr>
          <p:cNvCxnSpPr>
            <a:cxnSpLocks/>
          </p:cNvCxnSpPr>
          <p:nvPr/>
        </p:nvCxnSpPr>
        <p:spPr>
          <a:xfrm>
            <a:off x="805401" y="723904"/>
            <a:ext cx="8328212" cy="0"/>
          </a:xfrm>
          <a:prstGeom prst="line">
            <a:avLst/>
          </a:prstGeom>
        </p:spPr>
        <p:style>
          <a:lnRef idx="1">
            <a:schemeClr val="accent6"/>
          </a:lnRef>
          <a:fillRef idx="0">
            <a:schemeClr val="accent6"/>
          </a:fillRef>
          <a:effectRef idx="0">
            <a:schemeClr val="accent6"/>
          </a:effectRef>
          <a:fontRef idx="minor">
            <a:schemeClr val="tx1"/>
          </a:fontRef>
        </p:style>
      </p:cxnSp>
      <p:pic>
        <p:nvPicPr>
          <p:cNvPr id="13" name="Immagine 12">
            <a:extLst>
              <a:ext uri="{FF2B5EF4-FFF2-40B4-BE49-F238E27FC236}">
                <a16:creationId xmlns:a16="http://schemas.microsoft.com/office/drawing/2014/main" id="{C876CBB1-12B5-D04C-99EF-958F4FD307DB}"/>
              </a:ext>
            </a:extLst>
          </p:cNvPr>
          <p:cNvPicPr>
            <a:picLocks noChangeAspect="1"/>
          </p:cNvPicPr>
          <p:nvPr/>
        </p:nvPicPr>
        <p:blipFill>
          <a:blip r:embed="rId3"/>
          <a:stretch>
            <a:fillRect/>
          </a:stretch>
        </p:blipFill>
        <p:spPr>
          <a:xfrm>
            <a:off x="4364182" y="3235701"/>
            <a:ext cx="4769431" cy="1745865"/>
          </a:xfrm>
          <a:prstGeom prst="rect">
            <a:avLst/>
          </a:prstGeom>
        </p:spPr>
      </p:pic>
    </p:spTree>
    <p:extLst>
      <p:ext uri="{BB962C8B-B14F-4D97-AF65-F5344CB8AC3E}">
        <p14:creationId xmlns:p14="http://schemas.microsoft.com/office/powerpoint/2010/main" val="4259337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9449" y="114300"/>
            <a:ext cx="3356264" cy="646072"/>
          </a:xfrm>
        </p:spPr>
        <p:txBody>
          <a:bodyPr/>
          <a:lstStyle/>
          <a:p>
            <a:r>
              <a:rPr lang="it-IT" dirty="0"/>
              <a:t>Diete terapeutiche</a:t>
            </a:r>
          </a:p>
        </p:txBody>
      </p:sp>
      <p:sp>
        <p:nvSpPr>
          <p:cNvPr id="3" name="Segnaposto contenuto 2"/>
          <p:cNvSpPr>
            <a:spLocks noGrp="1"/>
          </p:cNvSpPr>
          <p:nvPr>
            <p:ph idx="1"/>
          </p:nvPr>
        </p:nvSpPr>
        <p:spPr>
          <a:xfrm>
            <a:off x="679450" y="797606"/>
            <a:ext cx="7785101" cy="3982203"/>
          </a:xfrm>
        </p:spPr>
        <p:txBody>
          <a:bodyPr>
            <a:normAutofit fontScale="85000" lnSpcReduction="20000"/>
          </a:bodyPr>
          <a:lstStyle/>
          <a:p>
            <a:pPr>
              <a:lnSpc>
                <a:spcPct val="140000"/>
              </a:lnSpc>
            </a:pPr>
            <a:r>
              <a:rPr lang="it-IT" dirty="0"/>
              <a:t>Dieta priva di allergeni</a:t>
            </a:r>
          </a:p>
          <a:p>
            <a:pPr>
              <a:lnSpc>
                <a:spcPct val="140000"/>
              </a:lnSpc>
            </a:pPr>
            <a:r>
              <a:rPr lang="it-IT" dirty="0"/>
              <a:t>Dieta priva di glutine</a:t>
            </a:r>
          </a:p>
          <a:p>
            <a:pPr>
              <a:lnSpc>
                <a:spcPct val="140000"/>
              </a:lnSpc>
            </a:pPr>
            <a:r>
              <a:rPr lang="it-IT" dirty="0"/>
              <a:t>Dieta con dosi elevate di acido ascorbico </a:t>
            </a:r>
          </a:p>
          <a:p>
            <a:pPr>
              <a:lnSpc>
                <a:spcPct val="140000"/>
              </a:lnSpc>
            </a:pPr>
            <a:r>
              <a:rPr lang="it-IT" dirty="0"/>
              <a:t>Dieta con integratori di vitamine: </a:t>
            </a:r>
            <a:r>
              <a:rPr lang="it-IT" sz="1600" dirty="0"/>
              <a:t>diverse vitamine o associazioni di vitamine in forma liquida o solida come supplemento/integrazione a una dieta normale </a:t>
            </a:r>
          </a:p>
          <a:p>
            <a:pPr>
              <a:lnSpc>
                <a:spcPct val="140000"/>
              </a:lnSpc>
            </a:pPr>
            <a:r>
              <a:rPr lang="it-IT" dirty="0"/>
              <a:t>Dieta di </a:t>
            </a:r>
            <a:r>
              <a:rPr lang="it-IT" dirty="0" err="1"/>
              <a:t>Hebener</a:t>
            </a:r>
            <a:r>
              <a:rPr lang="it-IT" sz="1900" dirty="0"/>
              <a:t>: </a:t>
            </a:r>
            <a:r>
              <a:rPr lang="it-IT" sz="1600" dirty="0"/>
              <a:t>basso contenuto di acido </a:t>
            </a:r>
            <a:r>
              <a:rPr lang="it-IT" sz="1600" dirty="0" err="1"/>
              <a:t>arachidonico</a:t>
            </a:r>
            <a:r>
              <a:rPr lang="it-IT" sz="1600" dirty="0"/>
              <a:t> e linoleico, integrazione con olio di pesce, vitamina E, selenio, estratto di mollusco arricchito di vitamine del gruppo B e del Coenzima Q10</a:t>
            </a:r>
            <a:r>
              <a:rPr lang="it-IT" sz="1900" dirty="0"/>
              <a:t>. </a:t>
            </a:r>
            <a:endParaRPr lang="it-IT" dirty="0"/>
          </a:p>
          <a:p>
            <a:pPr>
              <a:lnSpc>
                <a:spcPct val="140000"/>
              </a:lnSpc>
            </a:pPr>
            <a:r>
              <a:rPr lang="it-IT" dirty="0"/>
              <a:t>Dieta di </a:t>
            </a:r>
            <a:r>
              <a:rPr lang="it-IT" dirty="0" err="1"/>
              <a:t>Swank</a:t>
            </a:r>
            <a:r>
              <a:rPr lang="it-IT" dirty="0"/>
              <a:t>: </a:t>
            </a:r>
            <a:r>
              <a:rPr lang="it-IT" sz="1600" dirty="0"/>
              <a:t>diminuzione del consumo di acidi grassi saturi, completa esclusione di prodotti ad alto contenuto di grassi, aumento nel consumo di pesce, integrazione di oli vegetali e di olio di fegato di merluzzo. </a:t>
            </a:r>
            <a:endParaRPr lang="it-IT" dirty="0"/>
          </a:p>
        </p:txBody>
      </p:sp>
      <p:sp>
        <p:nvSpPr>
          <p:cNvPr id="5" name="AutoShape 2">
            <a:extLst>
              <a:ext uri="{FF2B5EF4-FFF2-40B4-BE49-F238E27FC236}">
                <a16:creationId xmlns:a16="http://schemas.microsoft.com/office/drawing/2014/main" id="{03F62090-F4E6-DA40-A856-263299575DB6}"/>
              </a:ext>
            </a:extLst>
          </p:cNvPr>
          <p:cNvSpPr>
            <a:spLocks noChangeAspect="1" noChangeArrowheads="1"/>
          </p:cNvSpPr>
          <p:nvPr/>
        </p:nvSpPr>
        <p:spPr bwMode="auto">
          <a:xfrm>
            <a:off x="127000" y="-769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3">
            <a:extLst>
              <a:ext uri="{FF2B5EF4-FFF2-40B4-BE49-F238E27FC236}">
                <a16:creationId xmlns:a16="http://schemas.microsoft.com/office/drawing/2014/main" id="{AFE76F30-E48A-D64F-9081-8AF2CA122194}"/>
              </a:ext>
            </a:extLst>
          </p:cNvPr>
          <p:cNvSpPr>
            <a:spLocks noChangeAspect="1" noChangeArrowheads="1"/>
          </p:cNvSpPr>
          <p:nvPr/>
        </p:nvSpPr>
        <p:spPr bwMode="auto">
          <a:xfrm>
            <a:off x="127000" y="-479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a:extLst>
              <a:ext uri="{FF2B5EF4-FFF2-40B4-BE49-F238E27FC236}">
                <a16:creationId xmlns:a16="http://schemas.microsoft.com/office/drawing/2014/main" id="{3DF101D0-6B78-3941-A0A8-3D7D829FD251}"/>
              </a:ext>
            </a:extLst>
          </p:cNvPr>
          <p:cNvSpPr>
            <a:spLocks noChangeAspect="1" noChangeArrowheads="1"/>
          </p:cNvSpPr>
          <p:nvPr/>
        </p:nvSpPr>
        <p:spPr bwMode="auto">
          <a:xfrm>
            <a:off x="127000" y="-190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5">
            <a:extLst>
              <a:ext uri="{FF2B5EF4-FFF2-40B4-BE49-F238E27FC236}">
                <a16:creationId xmlns:a16="http://schemas.microsoft.com/office/drawing/2014/main" id="{2E8DF860-D3B1-944F-BDC5-CF7153C6ED90}"/>
              </a:ext>
            </a:extLst>
          </p:cNvPr>
          <p:cNvSpPr>
            <a:spLocks noChangeAspect="1" noChangeArrowheads="1"/>
          </p:cNvSpPr>
          <p:nvPr/>
        </p:nvSpPr>
        <p:spPr bwMode="auto">
          <a:xfrm>
            <a:off x="127000" y="98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6">
            <a:extLst>
              <a:ext uri="{FF2B5EF4-FFF2-40B4-BE49-F238E27FC236}">
                <a16:creationId xmlns:a16="http://schemas.microsoft.com/office/drawing/2014/main" id="{108B9E64-C99E-0D40-A90F-6C5CA33D65B3}"/>
              </a:ext>
            </a:extLst>
          </p:cNvPr>
          <p:cNvSpPr>
            <a:spLocks noChangeAspect="1" noChangeArrowheads="1"/>
          </p:cNvSpPr>
          <p:nvPr/>
        </p:nvSpPr>
        <p:spPr bwMode="auto">
          <a:xfrm>
            <a:off x="127000" y="388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cxnSp>
        <p:nvCxnSpPr>
          <p:cNvPr id="12" name="Connettore 1 11">
            <a:extLst>
              <a:ext uri="{FF2B5EF4-FFF2-40B4-BE49-F238E27FC236}">
                <a16:creationId xmlns:a16="http://schemas.microsoft.com/office/drawing/2014/main" id="{1CE4E22D-BA8D-5D4D-9AF4-0234EC1CBB12}"/>
              </a:ext>
            </a:extLst>
          </p:cNvPr>
          <p:cNvCxnSpPr>
            <a:cxnSpLocks/>
          </p:cNvCxnSpPr>
          <p:nvPr/>
        </p:nvCxnSpPr>
        <p:spPr>
          <a:xfrm>
            <a:off x="805401" y="723904"/>
            <a:ext cx="8328212" cy="0"/>
          </a:xfrm>
          <a:prstGeom prst="line">
            <a:avLst/>
          </a:prstGeom>
        </p:spPr>
        <p:style>
          <a:lnRef idx="1">
            <a:schemeClr val="accent6"/>
          </a:lnRef>
          <a:fillRef idx="0">
            <a:schemeClr val="accent6"/>
          </a:fillRef>
          <a:effectRef idx="0">
            <a:schemeClr val="accent6"/>
          </a:effectRef>
          <a:fontRef idx="minor">
            <a:schemeClr val="tx1"/>
          </a:fontRef>
        </p:style>
      </p:cxnSp>
      <p:pic>
        <p:nvPicPr>
          <p:cNvPr id="15362" name="Picture 2" descr="integratori alimentari cosa sono e differenze con farmaci">
            <a:extLst>
              <a:ext uri="{FF2B5EF4-FFF2-40B4-BE49-F238E27FC236}">
                <a16:creationId xmlns:a16="http://schemas.microsoft.com/office/drawing/2014/main" id="{E899EE05-09F2-3D44-8F4F-287AE0056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0"/>
            <a:ext cx="2732813" cy="170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089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878541"/>
          </a:xfrm>
        </p:spPr>
        <p:txBody>
          <a:bodyPr/>
          <a:lstStyle/>
          <a:p>
            <a:r>
              <a:rPr lang="it-IT" dirty="0"/>
              <a:t>Ruolo della nutrizione come possibile fattore </a:t>
            </a:r>
            <a:br>
              <a:rPr lang="it-IT" dirty="0"/>
            </a:br>
            <a:r>
              <a:rPr lang="it-IT" dirty="0"/>
              <a:t>patogenetico della sclerosi multipla</a:t>
            </a:r>
          </a:p>
        </p:txBody>
      </p:sp>
      <p:sp>
        <p:nvSpPr>
          <p:cNvPr id="3" name="Segnaposto contenuto 2"/>
          <p:cNvSpPr>
            <a:spLocks noGrp="1"/>
          </p:cNvSpPr>
          <p:nvPr>
            <p:ph idx="1"/>
          </p:nvPr>
        </p:nvSpPr>
        <p:spPr>
          <a:xfrm>
            <a:off x="457199" y="1013624"/>
            <a:ext cx="8416637" cy="3251336"/>
          </a:xfrm>
        </p:spPr>
        <p:txBody>
          <a:bodyPr>
            <a:noAutofit/>
          </a:bodyPr>
          <a:lstStyle/>
          <a:p>
            <a:pPr lvl="0">
              <a:lnSpc>
                <a:spcPct val="120000"/>
              </a:lnSpc>
              <a:spcBef>
                <a:spcPts val="0"/>
              </a:spcBef>
            </a:pPr>
            <a:r>
              <a:rPr lang="it-IT" sz="1800" dirty="0"/>
              <a:t>Nessuna delle diete proposte negli anni per la sclerosi multipla ha raccolto evidenze sufficienti a dimostrarne l’efficacia nel modificare il decorso della malattia.</a:t>
            </a:r>
          </a:p>
          <a:p>
            <a:pPr lvl="0">
              <a:lnSpc>
                <a:spcPct val="120000"/>
              </a:lnSpc>
              <a:spcBef>
                <a:spcPts val="0"/>
              </a:spcBef>
            </a:pPr>
            <a:endParaRPr lang="it-IT" sz="1800" dirty="0"/>
          </a:p>
          <a:p>
            <a:pPr lvl="0">
              <a:lnSpc>
                <a:spcPct val="120000"/>
              </a:lnSpc>
              <a:spcBef>
                <a:spcPts val="0"/>
              </a:spcBef>
            </a:pPr>
            <a:r>
              <a:rPr lang="it-IT" sz="1800" dirty="0"/>
              <a:t>Alcuni dei regimi alimentari proposti sembravano avere potenziali effetti negativi sulla salute delle persone</a:t>
            </a:r>
          </a:p>
          <a:p>
            <a:pPr lvl="0">
              <a:lnSpc>
                <a:spcPct val="120000"/>
              </a:lnSpc>
              <a:spcBef>
                <a:spcPts val="0"/>
              </a:spcBef>
            </a:pPr>
            <a:endParaRPr lang="it-IT" sz="1800" dirty="0">
              <a:solidFill>
                <a:srgbClr val="C00000"/>
              </a:solidFill>
            </a:endParaRPr>
          </a:p>
          <a:p>
            <a:pPr lvl="0">
              <a:lnSpc>
                <a:spcPct val="120000"/>
              </a:lnSpc>
              <a:spcBef>
                <a:spcPts val="0"/>
              </a:spcBef>
            </a:pPr>
            <a:r>
              <a:rPr lang="it-IT" sz="1800" dirty="0">
                <a:solidFill>
                  <a:srgbClr val="C00000"/>
                </a:solidFill>
              </a:rPr>
              <a:t>Resta peraltro già dimostrato che le carenze vitaminiche possono essere dannose e che condizioni cliniche di carenza devono essere corrette.</a:t>
            </a:r>
            <a:endParaRPr lang="it-IT" sz="1800" dirty="0"/>
          </a:p>
        </p:txBody>
      </p:sp>
      <p:cxnSp>
        <p:nvCxnSpPr>
          <p:cNvPr id="4" name="Connettore 1 3">
            <a:extLst>
              <a:ext uri="{FF2B5EF4-FFF2-40B4-BE49-F238E27FC236}">
                <a16:creationId xmlns:a16="http://schemas.microsoft.com/office/drawing/2014/main" id="{15139B96-A161-2741-911B-781EC98BA297}"/>
              </a:ext>
            </a:extLst>
          </p:cNvPr>
          <p:cNvCxnSpPr>
            <a:cxnSpLocks/>
          </p:cNvCxnSpPr>
          <p:nvPr/>
        </p:nvCxnSpPr>
        <p:spPr>
          <a:xfrm>
            <a:off x="545625" y="878541"/>
            <a:ext cx="832821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81999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3CA529D-E32B-3942-B758-E5AEA239EEAF}"/>
              </a:ext>
            </a:extLst>
          </p:cNvPr>
          <p:cNvPicPr>
            <a:picLocks noChangeAspect="1"/>
          </p:cNvPicPr>
          <p:nvPr/>
        </p:nvPicPr>
        <p:blipFill>
          <a:blip r:embed="rId2"/>
          <a:stretch>
            <a:fillRect/>
          </a:stretch>
        </p:blipFill>
        <p:spPr>
          <a:xfrm>
            <a:off x="301332" y="990174"/>
            <a:ext cx="8842668" cy="2721535"/>
          </a:xfrm>
          <a:prstGeom prst="rect">
            <a:avLst/>
          </a:prstGeom>
        </p:spPr>
      </p:pic>
      <p:sp>
        <p:nvSpPr>
          <p:cNvPr id="5" name="Titolo 1">
            <a:extLst>
              <a:ext uri="{FF2B5EF4-FFF2-40B4-BE49-F238E27FC236}">
                <a16:creationId xmlns:a16="http://schemas.microsoft.com/office/drawing/2014/main" id="{B0A40FA0-B8C9-3947-9222-40DF8C3EB43C}"/>
              </a:ext>
            </a:extLst>
          </p:cNvPr>
          <p:cNvSpPr>
            <a:spLocks noGrp="1"/>
          </p:cNvSpPr>
          <p:nvPr>
            <p:ph type="title"/>
          </p:nvPr>
        </p:nvSpPr>
        <p:spPr>
          <a:xfrm>
            <a:off x="415635" y="77832"/>
            <a:ext cx="8302341" cy="646072"/>
          </a:xfrm>
        </p:spPr>
        <p:txBody>
          <a:bodyPr>
            <a:noAutofit/>
          </a:bodyPr>
          <a:lstStyle/>
          <a:p>
            <a:pPr algn="l"/>
            <a:r>
              <a:rPr lang="it-IT" sz="2000" dirty="0"/>
              <a:t>Regimi dietetici specifici nella sclerosi multipla: che grado di sicurezza?</a:t>
            </a:r>
          </a:p>
        </p:txBody>
      </p:sp>
      <p:cxnSp>
        <p:nvCxnSpPr>
          <p:cNvPr id="6" name="Connettore 1 5">
            <a:extLst>
              <a:ext uri="{FF2B5EF4-FFF2-40B4-BE49-F238E27FC236}">
                <a16:creationId xmlns:a16="http://schemas.microsoft.com/office/drawing/2014/main" id="{7EC92985-EA13-DB40-B9EA-494D6E0CD8C0}"/>
              </a:ext>
            </a:extLst>
          </p:cNvPr>
          <p:cNvCxnSpPr>
            <a:cxnSpLocks/>
          </p:cNvCxnSpPr>
          <p:nvPr/>
        </p:nvCxnSpPr>
        <p:spPr>
          <a:xfrm>
            <a:off x="0" y="723904"/>
            <a:ext cx="9133613" cy="0"/>
          </a:xfrm>
          <a:prstGeom prst="line">
            <a:avLst/>
          </a:prstGeom>
        </p:spPr>
        <p:style>
          <a:lnRef idx="1">
            <a:schemeClr val="accent6"/>
          </a:lnRef>
          <a:fillRef idx="0">
            <a:schemeClr val="accent6"/>
          </a:fillRef>
          <a:effectRef idx="0">
            <a:schemeClr val="accent6"/>
          </a:effectRef>
          <a:fontRef idx="minor">
            <a:schemeClr val="tx1"/>
          </a:fontRef>
        </p:style>
      </p:cxnSp>
      <p:sp>
        <p:nvSpPr>
          <p:cNvPr id="8" name="Rettangolo 7">
            <a:extLst>
              <a:ext uri="{FF2B5EF4-FFF2-40B4-BE49-F238E27FC236}">
                <a16:creationId xmlns:a16="http://schemas.microsoft.com/office/drawing/2014/main" id="{9EBE4851-6DD2-B642-95A2-C8057A69B246}"/>
              </a:ext>
            </a:extLst>
          </p:cNvPr>
          <p:cNvSpPr/>
          <p:nvPr/>
        </p:nvSpPr>
        <p:spPr>
          <a:xfrm>
            <a:off x="2982192" y="3834821"/>
            <a:ext cx="5985164" cy="584775"/>
          </a:xfrm>
          <a:prstGeom prst="rect">
            <a:avLst/>
          </a:prstGeom>
          <a:ln>
            <a:solidFill>
              <a:schemeClr val="accent5">
                <a:lumMod val="40000"/>
                <a:lumOff val="60000"/>
              </a:schemeClr>
            </a:solidFill>
          </a:ln>
        </p:spPr>
        <p:txBody>
          <a:bodyPr wrap="square">
            <a:spAutoFit/>
          </a:bodyPr>
          <a:lstStyle/>
          <a:p>
            <a:r>
              <a:rPr lang="it-IT" sz="1100" dirty="0"/>
              <a:t>An </a:t>
            </a:r>
            <a:r>
              <a:rPr lang="it-IT" sz="1100" dirty="0" err="1"/>
              <a:t>overview</a:t>
            </a:r>
            <a:r>
              <a:rPr lang="it-IT" sz="1100" dirty="0"/>
              <a:t> of the </a:t>
            </a:r>
            <a:r>
              <a:rPr lang="it-IT" sz="1100" dirty="0" err="1"/>
              <a:t>current</a:t>
            </a:r>
            <a:r>
              <a:rPr lang="it-IT" sz="1100" dirty="0"/>
              <a:t> state of </a:t>
            </a:r>
            <a:r>
              <a:rPr lang="it-IT" sz="1100" dirty="0" err="1"/>
              <a:t>evidence</a:t>
            </a:r>
            <a:r>
              <a:rPr lang="it-IT" sz="1100" dirty="0"/>
              <a:t> for the </a:t>
            </a:r>
            <a:r>
              <a:rPr lang="it-IT" sz="1100" dirty="0" err="1"/>
              <a:t>role</a:t>
            </a:r>
            <a:r>
              <a:rPr lang="it-IT" sz="1100" dirty="0"/>
              <a:t> of </a:t>
            </a:r>
            <a:r>
              <a:rPr lang="it-IT" sz="1100" dirty="0" err="1"/>
              <a:t>specific</a:t>
            </a:r>
            <a:r>
              <a:rPr lang="it-IT" sz="1100" dirty="0"/>
              <a:t> </a:t>
            </a:r>
            <a:r>
              <a:rPr lang="it-IT" sz="1100" dirty="0" err="1"/>
              <a:t>diets</a:t>
            </a:r>
            <a:r>
              <a:rPr lang="it-IT" sz="1100" dirty="0"/>
              <a:t> in </a:t>
            </a:r>
            <a:r>
              <a:rPr lang="it-IT" sz="800" dirty="0"/>
              <a:t>T </a:t>
            </a:r>
            <a:r>
              <a:rPr lang="it-IT" sz="1100" dirty="0"/>
              <a:t>multiple </a:t>
            </a:r>
            <a:r>
              <a:rPr lang="it-IT" sz="1100" dirty="0" err="1"/>
              <a:t>sclerosis</a:t>
            </a:r>
            <a:r>
              <a:rPr lang="it-IT" sz="1100" dirty="0"/>
              <a:t> </a:t>
            </a:r>
          </a:p>
          <a:p>
            <a:r>
              <a:rPr lang="it-IT" sz="1000" dirty="0"/>
              <a:t>Emily </a:t>
            </a:r>
            <a:r>
              <a:rPr lang="it-IT" sz="1000" dirty="0" err="1"/>
              <a:t>Evans</a:t>
            </a:r>
            <a:r>
              <a:rPr lang="it-IT" sz="400" dirty="0" err="1"/>
              <a:t>a</a:t>
            </a:r>
            <a:r>
              <a:rPr lang="it-IT" sz="400" dirty="0"/>
              <a:t>,⁎</a:t>
            </a:r>
            <a:r>
              <a:rPr lang="it-IT" sz="1000" dirty="0"/>
              <a:t>, Victoria </a:t>
            </a:r>
            <a:r>
              <a:rPr lang="it-IT" sz="1000" dirty="0" err="1"/>
              <a:t>Levasseur</a:t>
            </a:r>
            <a:r>
              <a:rPr lang="it-IT" sz="400" dirty="0" err="1"/>
              <a:t>b</a:t>
            </a:r>
            <a:r>
              <a:rPr lang="it-IT" sz="1000" dirty="0"/>
              <a:t>, Anne H </a:t>
            </a:r>
            <a:r>
              <a:rPr lang="it-IT" sz="1000" dirty="0" err="1"/>
              <a:t>Cross</a:t>
            </a:r>
            <a:r>
              <a:rPr lang="it-IT" sz="400" dirty="0" err="1"/>
              <a:t>c</a:t>
            </a:r>
            <a:r>
              <a:rPr lang="it-IT" sz="1000" dirty="0"/>
              <a:t>, Laura </a:t>
            </a:r>
            <a:r>
              <a:rPr lang="it-IT" sz="1000" dirty="0" err="1"/>
              <a:t>Piccio</a:t>
            </a:r>
            <a:r>
              <a:rPr lang="it-IT" sz="400" dirty="0" err="1"/>
              <a:t>d,e</a:t>
            </a:r>
            <a:r>
              <a:rPr lang="it-IT" sz="400" dirty="0"/>
              <a:t> </a:t>
            </a:r>
          </a:p>
          <a:p>
            <a:r>
              <a:rPr lang="it-IT" sz="1100" dirty="0"/>
              <a:t>Multiple </a:t>
            </a:r>
            <a:r>
              <a:rPr lang="it-IT" sz="1100" dirty="0" err="1"/>
              <a:t>Sclerosis</a:t>
            </a:r>
            <a:r>
              <a:rPr lang="it-IT" sz="1100" dirty="0"/>
              <a:t> and </a:t>
            </a:r>
            <a:r>
              <a:rPr lang="it-IT" sz="1100" dirty="0" err="1"/>
              <a:t>Related</a:t>
            </a:r>
            <a:r>
              <a:rPr lang="it-IT" sz="1100" dirty="0"/>
              <a:t> </a:t>
            </a:r>
            <a:r>
              <a:rPr lang="it-IT" sz="1100" dirty="0" err="1"/>
              <a:t>Disorders</a:t>
            </a:r>
            <a:r>
              <a:rPr lang="it-IT" sz="1100" dirty="0"/>
              <a:t> 36 (2019) 101393 </a:t>
            </a:r>
          </a:p>
        </p:txBody>
      </p:sp>
    </p:spTree>
    <p:extLst>
      <p:ext uri="{BB962C8B-B14F-4D97-AF65-F5344CB8AC3E}">
        <p14:creationId xmlns:p14="http://schemas.microsoft.com/office/powerpoint/2010/main" val="302124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A3423D00-6E43-3F4D-A536-1A906D6B0713}"/>
              </a:ext>
            </a:extLst>
          </p:cNvPr>
          <p:cNvSpPr/>
          <p:nvPr/>
        </p:nvSpPr>
        <p:spPr>
          <a:xfrm>
            <a:off x="806822" y="802035"/>
            <a:ext cx="7772402" cy="3608680"/>
          </a:xfrm>
          <a:prstGeom prst="rect">
            <a:avLst/>
          </a:prstGeom>
        </p:spPr>
        <p:txBody>
          <a:bodyPr wrap="square">
            <a:spAutoFit/>
          </a:bodyPr>
          <a:lstStyle/>
          <a:p>
            <a:r>
              <a:rPr lang="it-IT" sz="1600" dirty="0">
                <a:ea typeface="Calibri" panose="020F0502020204030204" pitchFamily="34" charset="0"/>
                <a:cs typeface="Times New Roman" panose="02020603050405020304" pitchFamily="18" charset="0"/>
              </a:rPr>
              <a:t>Se non ci sono dati scientifici che dimostrino l’effetto terapeutico di specifici regimi alimentari nella sclerosi multipla, è</a:t>
            </a:r>
            <a:r>
              <a:rPr lang="it-IT" sz="1600" dirty="0">
                <a:ea typeface="Times New Roman" panose="02020603050405020304" pitchFamily="18" charset="0"/>
                <a:cs typeface="Times New Roman" panose="02020603050405020304" pitchFamily="18" charset="0"/>
              </a:rPr>
              <a:t> più evidente invece una correlazione tra alimentazione e qualità della vita</a:t>
            </a:r>
            <a:endParaRPr lang="it-IT" sz="1600" dirty="0">
              <a:ea typeface="Calibri" panose="020F0502020204030204" pitchFamily="34" charset="0"/>
              <a:cs typeface="Times New Roman" panose="02020603050405020304" pitchFamily="18" charset="0"/>
            </a:endParaRPr>
          </a:p>
          <a:p>
            <a:r>
              <a:rPr lang="it-IT" sz="1050" dirty="0">
                <a:ea typeface="Times New Roman" panose="02020603050405020304" pitchFamily="18" charset="0"/>
                <a:cs typeface="Times New Roman" panose="02020603050405020304" pitchFamily="18" charset="0"/>
              </a:rPr>
              <a:t> </a:t>
            </a:r>
            <a:endParaRPr lang="it-IT" sz="800" dirty="0">
              <a:ea typeface="Calibri" panose="020F0502020204030204" pitchFamily="34" charset="0"/>
              <a:cs typeface="Times New Roman" panose="02020603050405020304" pitchFamily="18" charset="0"/>
            </a:endParaRPr>
          </a:p>
          <a:p>
            <a:r>
              <a:rPr lang="it-IT" sz="1600" dirty="0">
                <a:ea typeface="Times New Roman" panose="02020603050405020304" pitchFamily="18" charset="0"/>
                <a:cs typeface="Times New Roman" panose="02020603050405020304" pitchFamily="18" charset="0"/>
              </a:rPr>
              <a:t>Durante il decorso della malattia può essere necessario adeguare l’alimentazione a condizioni particolari:</a:t>
            </a:r>
            <a:endParaRPr lang="it-IT" sz="1600" dirty="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r>
              <a:rPr lang="it-IT" sz="1600" dirty="0">
                <a:ea typeface="Times New Roman" panose="02020603050405020304" pitchFamily="18" charset="0"/>
                <a:cs typeface="Times New Roman" panose="02020603050405020304" pitchFamily="18" charset="0"/>
              </a:rPr>
              <a:t>Disturbi intestinali</a:t>
            </a:r>
          </a:p>
          <a:p>
            <a:pPr marL="342900" lvl="0" indent="-342900">
              <a:buFont typeface="Times New Roman" panose="02020603050405020304" pitchFamily="18" charset="0"/>
              <a:buChar char="-"/>
            </a:pPr>
            <a:r>
              <a:rPr lang="it-IT" sz="1600" dirty="0">
                <a:ea typeface="Times New Roman" panose="02020603050405020304" pitchFamily="18" charset="0"/>
                <a:cs typeface="Times New Roman" panose="02020603050405020304" pitchFamily="18" charset="0"/>
              </a:rPr>
              <a:t>Difficoltà nella deglutizione</a:t>
            </a:r>
          </a:p>
          <a:p>
            <a:pPr marL="342900" lvl="0" indent="-342900">
              <a:buFont typeface="Times New Roman" panose="02020603050405020304" pitchFamily="18" charset="0"/>
              <a:buChar char="-"/>
            </a:pPr>
            <a:r>
              <a:rPr lang="it-IT" sz="1600" dirty="0">
                <a:ea typeface="Times New Roman" panose="02020603050405020304" pitchFamily="18" charset="0"/>
                <a:cs typeface="Times New Roman" panose="02020603050405020304" pitchFamily="18" charset="0"/>
              </a:rPr>
              <a:t>Ridotta mobilità</a:t>
            </a:r>
          </a:p>
          <a:p>
            <a:pPr marL="742950" lvl="1" indent="-285750">
              <a:buFont typeface="Courier New" panose="02070309020205020404" pitchFamily="49" charset="0"/>
              <a:buChar char="o"/>
            </a:pPr>
            <a:r>
              <a:rPr lang="it-IT" sz="1600" dirty="0">
                <a:ea typeface="Times New Roman" panose="02020603050405020304" pitchFamily="18" charset="0"/>
                <a:cs typeface="Times New Roman" panose="02020603050405020304" pitchFamily="18" charset="0"/>
              </a:rPr>
              <a:t>Deficit motori</a:t>
            </a:r>
            <a:endParaRPr lang="it-IT" sz="1600" dirty="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it-IT" sz="1600" dirty="0">
                <a:ea typeface="Times New Roman" panose="02020603050405020304" pitchFamily="18" charset="0"/>
                <a:cs typeface="Times New Roman" panose="02020603050405020304" pitchFamily="18" charset="0"/>
              </a:rPr>
              <a:t>Fatica cronica</a:t>
            </a:r>
            <a:endParaRPr lang="it-IT" sz="1600" dirty="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r>
              <a:rPr lang="it-IT" sz="1600" dirty="0">
                <a:ea typeface="Times New Roman" panose="02020603050405020304" pitchFamily="18" charset="0"/>
                <a:cs typeface="Times New Roman" panose="02020603050405020304" pitchFamily="18" charset="0"/>
              </a:rPr>
              <a:t>Riduzione dell’appetito</a:t>
            </a:r>
          </a:p>
          <a:p>
            <a:pPr marL="342900" lvl="0" indent="-342900">
              <a:buFont typeface="Times New Roman" panose="02020603050405020304" pitchFamily="18" charset="0"/>
              <a:buChar char="-"/>
            </a:pPr>
            <a:r>
              <a:rPr lang="it-IT" sz="1600" dirty="0">
                <a:ea typeface="Times New Roman" panose="02020603050405020304" pitchFamily="18" charset="0"/>
                <a:cs typeface="Times New Roman" panose="02020603050405020304" pitchFamily="18" charset="0"/>
              </a:rPr>
              <a:t>Terapie farmacologiche con effetti collaterali a carico dell’apparato gastroenterico</a:t>
            </a:r>
          </a:p>
          <a:p>
            <a:r>
              <a:rPr lang="it-IT" sz="1050" dirty="0">
                <a:ea typeface="Times New Roman" panose="02020603050405020304" pitchFamily="18" charset="0"/>
                <a:cs typeface="Times New Roman" panose="02020603050405020304" pitchFamily="18" charset="0"/>
              </a:rPr>
              <a:t> </a:t>
            </a:r>
            <a:endParaRPr lang="it-IT" sz="1050" dirty="0">
              <a:ea typeface="Calibri" panose="020F0502020204030204" pitchFamily="34" charset="0"/>
              <a:cs typeface="Times New Roman" panose="02020603050405020304" pitchFamily="18" charset="0"/>
            </a:endParaRPr>
          </a:p>
        </p:txBody>
      </p:sp>
      <p:sp>
        <p:nvSpPr>
          <p:cNvPr id="4" name="Rettangolo 3">
            <a:extLst>
              <a:ext uri="{FF2B5EF4-FFF2-40B4-BE49-F238E27FC236}">
                <a16:creationId xmlns:a16="http://schemas.microsoft.com/office/drawing/2014/main" id="{1026C6DA-D4B0-BB48-AB1F-DEBFC5219AE1}"/>
              </a:ext>
            </a:extLst>
          </p:cNvPr>
          <p:cNvSpPr/>
          <p:nvPr/>
        </p:nvSpPr>
        <p:spPr>
          <a:xfrm>
            <a:off x="806822" y="145908"/>
            <a:ext cx="7906872" cy="400110"/>
          </a:xfrm>
          <a:prstGeom prst="rect">
            <a:avLst/>
          </a:prstGeom>
        </p:spPr>
        <p:txBody>
          <a:bodyPr wrap="square">
            <a:spAutoFit/>
          </a:bodyPr>
          <a:lstStyle/>
          <a:p>
            <a:r>
              <a:rPr lang="it-IT" sz="2000" b="1" dirty="0">
                <a:solidFill>
                  <a:srgbClr val="C00000"/>
                </a:solidFill>
                <a:ea typeface="Times New Roman" panose="02020603050405020304" pitchFamily="18" charset="0"/>
                <a:cs typeface="Times New Roman" panose="02020603050405020304" pitchFamily="18" charset="0"/>
              </a:rPr>
              <a:t>Dieta e sclerosi multipla</a:t>
            </a:r>
            <a:endParaRPr lang="it-IT" sz="2000" b="1" dirty="0">
              <a:solidFill>
                <a:srgbClr val="C00000"/>
              </a:solidFill>
              <a:ea typeface="Calibri" panose="020F0502020204030204" pitchFamily="34" charset="0"/>
              <a:cs typeface="Times New Roman" panose="02020603050405020304" pitchFamily="18" charset="0"/>
            </a:endParaRPr>
          </a:p>
        </p:txBody>
      </p:sp>
      <p:cxnSp>
        <p:nvCxnSpPr>
          <p:cNvPr id="5" name="Connettore 1 4">
            <a:extLst>
              <a:ext uri="{FF2B5EF4-FFF2-40B4-BE49-F238E27FC236}">
                <a16:creationId xmlns:a16="http://schemas.microsoft.com/office/drawing/2014/main" id="{6DEA2599-E591-D042-9724-4F58E9516CDD}"/>
              </a:ext>
            </a:extLst>
          </p:cNvPr>
          <p:cNvCxnSpPr>
            <a:cxnSpLocks/>
          </p:cNvCxnSpPr>
          <p:nvPr/>
        </p:nvCxnSpPr>
        <p:spPr>
          <a:xfrm>
            <a:off x="806822" y="727577"/>
            <a:ext cx="832821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623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sz="2800" dirty="0"/>
              <a:t>Sintomi, alimentazione, stili di vita</a:t>
            </a:r>
          </a:p>
        </p:txBody>
      </p:sp>
      <p:sp>
        <p:nvSpPr>
          <p:cNvPr id="3" name="Segnaposto contenuto 2"/>
          <p:cNvSpPr>
            <a:spLocks noGrp="1"/>
          </p:cNvSpPr>
          <p:nvPr>
            <p:ph idx="1"/>
          </p:nvPr>
        </p:nvSpPr>
        <p:spPr>
          <a:xfrm>
            <a:off x="556020" y="1200151"/>
            <a:ext cx="6592925" cy="3215773"/>
          </a:xfrm>
        </p:spPr>
        <p:txBody>
          <a:bodyPr>
            <a:normAutofit/>
          </a:bodyPr>
          <a:lstStyle/>
          <a:p>
            <a:r>
              <a:rPr lang="it-IT" sz="2000" dirty="0">
                <a:solidFill>
                  <a:srgbClr val="C00000"/>
                </a:solidFill>
              </a:rPr>
              <a:t>Fatica</a:t>
            </a:r>
          </a:p>
          <a:p>
            <a:pPr lvl="1"/>
            <a:r>
              <a:rPr lang="it-IT" sz="1600" dirty="0"/>
              <a:t>Alimentazione con cibo ad alto valore energetico, evitando alimenti come gli snack, dolciumi, salumi</a:t>
            </a:r>
          </a:p>
          <a:p>
            <a:pPr lvl="1"/>
            <a:r>
              <a:rPr lang="it-IT" sz="1600" dirty="0"/>
              <a:t>Prediligere pasti contenuti ma frequenti</a:t>
            </a:r>
          </a:p>
          <a:p>
            <a:pPr marL="457200" lvl="1" indent="0">
              <a:buNone/>
            </a:pPr>
            <a:endParaRPr lang="it-IT" sz="1600" dirty="0"/>
          </a:p>
          <a:p>
            <a:r>
              <a:rPr lang="it-IT" sz="2000" dirty="0">
                <a:solidFill>
                  <a:srgbClr val="C00000"/>
                </a:solidFill>
              </a:rPr>
              <a:t>Stipsi</a:t>
            </a:r>
          </a:p>
          <a:p>
            <a:pPr lvl="1"/>
            <a:r>
              <a:rPr lang="it-IT" sz="1600" dirty="0"/>
              <a:t>Adeguata idratazione</a:t>
            </a:r>
          </a:p>
          <a:p>
            <a:pPr lvl="1"/>
            <a:r>
              <a:rPr lang="it-IT" sz="1600" dirty="0"/>
              <a:t>Alimenti ad alto contenuto di fibre</a:t>
            </a:r>
          </a:p>
          <a:p>
            <a:pPr lvl="1"/>
            <a:r>
              <a:rPr lang="it-IT" sz="1600" dirty="0"/>
              <a:t>Quando possibile, svolgere attività fisica con regolarità</a:t>
            </a:r>
          </a:p>
        </p:txBody>
      </p:sp>
      <p:cxnSp>
        <p:nvCxnSpPr>
          <p:cNvPr id="4" name="Connettore 1 3">
            <a:extLst>
              <a:ext uri="{FF2B5EF4-FFF2-40B4-BE49-F238E27FC236}">
                <a16:creationId xmlns:a16="http://schemas.microsoft.com/office/drawing/2014/main" id="{52EBF1F6-E7AB-7149-83C0-A04A8740792B}"/>
              </a:ext>
            </a:extLst>
          </p:cNvPr>
          <p:cNvCxnSpPr>
            <a:cxnSpLocks/>
          </p:cNvCxnSpPr>
          <p:nvPr/>
        </p:nvCxnSpPr>
        <p:spPr>
          <a:xfrm>
            <a:off x="556019" y="983677"/>
            <a:ext cx="8587981" cy="0"/>
          </a:xfrm>
          <a:prstGeom prst="line">
            <a:avLst/>
          </a:prstGeom>
        </p:spPr>
        <p:style>
          <a:lnRef idx="1">
            <a:schemeClr val="accent6"/>
          </a:lnRef>
          <a:fillRef idx="0">
            <a:schemeClr val="accent6"/>
          </a:fillRef>
          <a:effectRef idx="0">
            <a:schemeClr val="accent6"/>
          </a:effectRef>
          <a:fontRef idx="minor">
            <a:schemeClr val="tx1"/>
          </a:fontRef>
        </p:style>
      </p:cxnSp>
      <p:pic>
        <p:nvPicPr>
          <p:cNvPr id="6" name="Immagine 5">
            <a:extLst>
              <a:ext uri="{FF2B5EF4-FFF2-40B4-BE49-F238E27FC236}">
                <a16:creationId xmlns:a16="http://schemas.microsoft.com/office/drawing/2014/main" id="{207E8B4F-BC39-B54C-80CD-F42DBB1E7463}"/>
              </a:ext>
            </a:extLst>
          </p:cNvPr>
          <p:cNvPicPr>
            <a:picLocks noChangeAspect="1"/>
          </p:cNvPicPr>
          <p:nvPr/>
        </p:nvPicPr>
        <p:blipFill>
          <a:blip r:embed="rId2"/>
          <a:stretch>
            <a:fillRect/>
          </a:stretch>
        </p:blipFill>
        <p:spPr>
          <a:xfrm>
            <a:off x="6816435" y="77071"/>
            <a:ext cx="2254827" cy="1503218"/>
          </a:xfrm>
          <a:prstGeom prst="rect">
            <a:avLst/>
          </a:prstGeom>
        </p:spPr>
      </p:pic>
    </p:spTree>
    <p:extLst>
      <p:ext uri="{BB962C8B-B14F-4D97-AF65-F5344CB8AC3E}">
        <p14:creationId xmlns:p14="http://schemas.microsoft.com/office/powerpoint/2010/main" val="362786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1"/>
          <p:cNvSpPr>
            <a:spLocks noGrp="1"/>
          </p:cNvSpPr>
          <p:nvPr>
            <p:ph type="title"/>
          </p:nvPr>
        </p:nvSpPr>
        <p:spPr>
          <a:xfrm>
            <a:off x="218210" y="202406"/>
            <a:ext cx="8229600" cy="857250"/>
          </a:xfrm>
        </p:spPr>
        <p:txBody>
          <a:bodyPr/>
          <a:lstStyle/>
          <a:p>
            <a:pPr eaLnBrk="1" hangingPunct="1"/>
            <a:r>
              <a:rPr lang="it-IT" b="1" dirty="0">
                <a:solidFill>
                  <a:schemeClr val="tx2">
                    <a:lumMod val="60000"/>
                    <a:lumOff val="40000"/>
                  </a:schemeClr>
                </a:solidFill>
              </a:rPr>
              <a:t>Evoluzione del concetto di salute</a:t>
            </a:r>
            <a:endParaRPr lang="it-IT" dirty="0">
              <a:solidFill>
                <a:schemeClr val="tx2">
                  <a:lumMod val="60000"/>
                  <a:lumOff val="40000"/>
                </a:schemeClr>
              </a:solidFill>
            </a:endParaRPr>
          </a:p>
        </p:txBody>
      </p:sp>
      <p:sp>
        <p:nvSpPr>
          <p:cNvPr id="17410" name="Segnaposto contenuto 2"/>
          <p:cNvSpPr>
            <a:spLocks noGrp="1"/>
          </p:cNvSpPr>
          <p:nvPr>
            <p:ph idx="1"/>
          </p:nvPr>
        </p:nvSpPr>
        <p:spPr>
          <a:xfrm>
            <a:off x="1494235" y="1653779"/>
            <a:ext cx="6172200" cy="2430065"/>
          </a:xfrm>
        </p:spPr>
        <p:txBody>
          <a:bodyPr>
            <a:normAutofit fontScale="92500"/>
          </a:bodyPr>
          <a:lstStyle/>
          <a:p>
            <a:pPr eaLnBrk="1" hangingPunct="1"/>
            <a:r>
              <a:rPr lang="it-IT" dirty="0"/>
              <a:t>Il diritto alla salute viene definito come diritto all’integrità psicofisica definendo quindi che la salute è "uno stato di completo benessere fisico, mentale e sociale e non la semplice assenza dello stato di malattia o di infermità" </a:t>
            </a:r>
          </a:p>
          <a:p>
            <a:pPr marL="0" indent="0" eaLnBrk="1" hangingPunct="1">
              <a:buNone/>
            </a:pPr>
            <a:r>
              <a:rPr lang="it-IT" dirty="0"/>
              <a:t>    (OMS, 1948) </a:t>
            </a:r>
          </a:p>
        </p:txBody>
      </p:sp>
      <p:sp>
        <p:nvSpPr>
          <p:cNvPr id="17411" name="Line 4"/>
          <p:cNvSpPr>
            <a:spLocks noChangeShapeType="1"/>
          </p:cNvSpPr>
          <p:nvPr/>
        </p:nvSpPr>
        <p:spPr bwMode="auto">
          <a:xfrm>
            <a:off x="1331119" y="1006079"/>
            <a:ext cx="6480572" cy="0"/>
          </a:xfrm>
          <a:prstGeom prst="line">
            <a:avLst/>
          </a:prstGeom>
          <a:noFill/>
          <a:ln w="9525">
            <a:solidFill>
              <a:srgbClr val="FF0000"/>
            </a:solidFill>
            <a:round/>
            <a:headEnd/>
            <a:tailEnd/>
          </a:ln>
        </p:spPr>
        <p:txBody>
          <a:bodyPr/>
          <a:lstStyle/>
          <a:p>
            <a:endParaRPr lang="it-IT" sz="1350"/>
          </a:p>
        </p:txBody>
      </p:sp>
    </p:spTree>
    <p:extLst>
      <p:ext uri="{BB962C8B-B14F-4D97-AF65-F5344CB8AC3E}">
        <p14:creationId xmlns:p14="http://schemas.microsoft.com/office/powerpoint/2010/main" val="2100682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329" y="0"/>
            <a:ext cx="8516471" cy="797859"/>
          </a:xfrm>
        </p:spPr>
        <p:txBody>
          <a:bodyPr/>
          <a:lstStyle/>
          <a:p>
            <a:r>
              <a:rPr lang="it-IT" dirty="0"/>
              <a:t>Stili di vita, alimentazione, </a:t>
            </a:r>
            <a:r>
              <a:rPr lang="it-IT" dirty="0" err="1"/>
              <a:t>benessere…</a:t>
            </a:r>
            <a:r>
              <a:rPr lang="it-IT" dirty="0"/>
              <a:t>.</a:t>
            </a:r>
          </a:p>
        </p:txBody>
      </p:sp>
      <p:sp>
        <p:nvSpPr>
          <p:cNvPr id="3" name="Segnaposto contenuto 2"/>
          <p:cNvSpPr>
            <a:spLocks noGrp="1"/>
          </p:cNvSpPr>
          <p:nvPr>
            <p:ph idx="1"/>
          </p:nvPr>
        </p:nvSpPr>
        <p:spPr>
          <a:xfrm>
            <a:off x="1274821" y="944901"/>
            <a:ext cx="6400800" cy="3233711"/>
          </a:xfrm>
        </p:spPr>
        <p:txBody>
          <a:bodyPr>
            <a:noAutofit/>
          </a:bodyPr>
          <a:lstStyle/>
          <a:p>
            <a:pPr marL="0" indent="0">
              <a:buNone/>
            </a:pPr>
            <a:r>
              <a:rPr lang="it-IT" sz="1800" dirty="0">
                <a:solidFill>
                  <a:srgbClr val="FF0000"/>
                </a:solidFill>
              </a:rPr>
              <a:t>					DOMANDA 4</a:t>
            </a:r>
            <a:endParaRPr lang="it-IT" sz="1800" b="1" dirty="0">
              <a:solidFill>
                <a:srgbClr val="FF0000"/>
              </a:solidFill>
            </a:endParaRPr>
          </a:p>
          <a:p>
            <a:pPr marL="0" indent="0">
              <a:buNone/>
            </a:pPr>
            <a:r>
              <a:rPr lang="it-IT" sz="1800" b="1" dirty="0">
                <a:solidFill>
                  <a:srgbClr val="FF0000"/>
                </a:solidFill>
              </a:rPr>
              <a:t>Quali dei seguenti fattori NON sembra influenzare il decorso di malattia?</a:t>
            </a:r>
          </a:p>
          <a:p>
            <a:pPr marL="0" indent="0">
              <a:buNone/>
            </a:pPr>
            <a:endParaRPr lang="it-IT" sz="1600" b="1" dirty="0">
              <a:solidFill>
                <a:srgbClr val="FF0000"/>
              </a:solidFill>
            </a:endParaRPr>
          </a:p>
          <a:p>
            <a:pPr>
              <a:lnSpc>
                <a:spcPct val="130000"/>
              </a:lnSpc>
              <a:buAutoNum type="arabicPeriod"/>
            </a:pPr>
            <a:r>
              <a:rPr lang="it-IT" sz="1600" dirty="0"/>
              <a:t>Fumo di sigaretta</a:t>
            </a:r>
          </a:p>
          <a:p>
            <a:pPr>
              <a:lnSpc>
                <a:spcPct val="130000"/>
              </a:lnSpc>
              <a:buAutoNum type="arabicPeriod"/>
            </a:pPr>
            <a:r>
              <a:rPr lang="it-IT" sz="1600" dirty="0"/>
              <a:t>Alcune infezioni virali</a:t>
            </a:r>
          </a:p>
          <a:p>
            <a:pPr>
              <a:lnSpc>
                <a:spcPct val="130000"/>
              </a:lnSpc>
              <a:buAutoNum type="arabicPeriod"/>
            </a:pPr>
            <a:r>
              <a:rPr lang="it-IT" sz="1600" dirty="0"/>
              <a:t>Sovrappeso</a:t>
            </a:r>
          </a:p>
          <a:p>
            <a:pPr>
              <a:lnSpc>
                <a:spcPct val="130000"/>
              </a:lnSpc>
              <a:buAutoNum type="arabicPeriod"/>
            </a:pPr>
            <a:r>
              <a:rPr lang="it-IT" sz="1600" dirty="0"/>
              <a:t>Attività </a:t>
            </a:r>
            <a:r>
              <a:rPr lang="it-IT" sz="1600"/>
              <a:t>motoria regolare</a:t>
            </a:r>
            <a:endParaRPr lang="it-IT" sz="1600" dirty="0">
              <a:solidFill>
                <a:schemeClr val="tx1"/>
              </a:solidFill>
            </a:endParaRPr>
          </a:p>
          <a:p>
            <a:pPr>
              <a:lnSpc>
                <a:spcPct val="130000"/>
              </a:lnSpc>
              <a:buAutoNum type="arabicPeriod"/>
            </a:pPr>
            <a:r>
              <a:rPr lang="it-IT" sz="1600" dirty="0"/>
              <a:t>Diabete </a:t>
            </a:r>
          </a:p>
        </p:txBody>
      </p:sp>
      <p:cxnSp>
        <p:nvCxnSpPr>
          <p:cNvPr id="4" name="Connettore 1 3">
            <a:extLst>
              <a:ext uri="{FF2B5EF4-FFF2-40B4-BE49-F238E27FC236}">
                <a16:creationId xmlns:a16="http://schemas.microsoft.com/office/drawing/2014/main" id="{A3FDCE39-4585-4646-8032-3725C59EC4AD}"/>
              </a:ext>
            </a:extLst>
          </p:cNvPr>
          <p:cNvCxnSpPr>
            <a:cxnSpLocks/>
          </p:cNvCxnSpPr>
          <p:nvPr/>
        </p:nvCxnSpPr>
        <p:spPr>
          <a:xfrm>
            <a:off x="545625" y="727577"/>
            <a:ext cx="832821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8236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0264" y="64008"/>
            <a:ext cx="6348845" cy="694939"/>
          </a:xfrm>
        </p:spPr>
        <p:txBody>
          <a:bodyPr/>
          <a:lstStyle/>
          <a:p>
            <a:pPr algn="l"/>
            <a:r>
              <a:rPr lang="it-IT" dirty="0"/>
              <a:t>Stili di vita e fattori ambientali</a:t>
            </a:r>
          </a:p>
        </p:txBody>
      </p:sp>
      <p:sp>
        <p:nvSpPr>
          <p:cNvPr id="5" name="CasellaDiTesto 4">
            <a:extLst>
              <a:ext uri="{FF2B5EF4-FFF2-40B4-BE49-F238E27FC236}">
                <a16:creationId xmlns:a16="http://schemas.microsoft.com/office/drawing/2014/main" id="{00207470-C664-2C49-930A-11366D50AC31}"/>
              </a:ext>
            </a:extLst>
          </p:cNvPr>
          <p:cNvSpPr txBox="1"/>
          <p:nvPr/>
        </p:nvSpPr>
        <p:spPr>
          <a:xfrm>
            <a:off x="1051976" y="897257"/>
            <a:ext cx="7591440" cy="3711785"/>
          </a:xfrm>
          <a:prstGeom prst="rect">
            <a:avLst/>
          </a:prstGeom>
          <a:noFill/>
        </p:spPr>
        <p:txBody>
          <a:bodyPr wrap="square" rtlCol="0">
            <a:spAutoFit/>
          </a:bodyPr>
          <a:lstStyle/>
          <a:p>
            <a:pPr>
              <a:lnSpc>
                <a:spcPct val="120000"/>
              </a:lnSpc>
            </a:pPr>
            <a:r>
              <a:rPr lang="it-IT" sz="1400" dirty="0"/>
              <a:t>Fumo di sigaretta</a:t>
            </a:r>
          </a:p>
          <a:p>
            <a:pPr>
              <a:lnSpc>
                <a:spcPct val="120000"/>
              </a:lnSpc>
            </a:pPr>
            <a:endParaRPr lang="it-IT" sz="1400" dirty="0"/>
          </a:p>
          <a:p>
            <a:pPr>
              <a:lnSpc>
                <a:spcPct val="120000"/>
              </a:lnSpc>
            </a:pPr>
            <a:r>
              <a:rPr lang="it-IT" sz="1400" dirty="0"/>
              <a:t>Fattori ambientali legati all’area geografica: ruolo dell’esposizione solare in relazione alla carenza di vitamina D</a:t>
            </a:r>
          </a:p>
          <a:p>
            <a:pPr>
              <a:lnSpc>
                <a:spcPct val="120000"/>
              </a:lnSpc>
            </a:pPr>
            <a:endParaRPr lang="it-IT" sz="1400" dirty="0"/>
          </a:p>
          <a:p>
            <a:pPr>
              <a:lnSpc>
                <a:spcPct val="120000"/>
              </a:lnSpc>
            </a:pPr>
            <a:r>
              <a:rPr lang="it-IT" sz="1400" dirty="0"/>
              <a:t>Infezioni batteriche e virali (EBV)</a:t>
            </a:r>
          </a:p>
          <a:p>
            <a:pPr>
              <a:lnSpc>
                <a:spcPct val="120000"/>
              </a:lnSpc>
            </a:pPr>
            <a:endParaRPr lang="it-IT" sz="1400" dirty="0"/>
          </a:p>
          <a:p>
            <a:pPr>
              <a:lnSpc>
                <a:spcPct val="120000"/>
              </a:lnSpc>
            </a:pPr>
            <a:r>
              <a:rPr lang="it-IT" sz="1400" dirty="0"/>
              <a:t>Obesità (BMI)</a:t>
            </a:r>
          </a:p>
          <a:p>
            <a:pPr>
              <a:lnSpc>
                <a:spcPct val="120000"/>
              </a:lnSpc>
            </a:pPr>
            <a:endParaRPr lang="it-IT" sz="1400" dirty="0"/>
          </a:p>
          <a:p>
            <a:pPr>
              <a:lnSpc>
                <a:spcPct val="120000"/>
              </a:lnSpc>
            </a:pPr>
            <a:endParaRPr lang="it-IT" sz="1400" dirty="0"/>
          </a:p>
          <a:p>
            <a:pPr>
              <a:lnSpc>
                <a:spcPct val="120000"/>
              </a:lnSpc>
            </a:pPr>
            <a:r>
              <a:rPr lang="it-IT" sz="1400" dirty="0"/>
              <a:t>Scarsa attività motoria</a:t>
            </a:r>
          </a:p>
          <a:p>
            <a:pPr>
              <a:lnSpc>
                <a:spcPct val="120000"/>
              </a:lnSpc>
            </a:pPr>
            <a:endParaRPr lang="it-IT" sz="1400" dirty="0"/>
          </a:p>
          <a:p>
            <a:pPr>
              <a:lnSpc>
                <a:spcPct val="120000"/>
              </a:lnSpc>
            </a:pPr>
            <a:r>
              <a:rPr lang="it-IT" sz="1400" dirty="0"/>
              <a:t>Dieta </a:t>
            </a:r>
            <a:r>
              <a:rPr lang="it-IT" sz="1400" dirty="0" err="1"/>
              <a:t>ipersodica</a:t>
            </a:r>
            <a:endParaRPr lang="it-IT" sz="1400" dirty="0"/>
          </a:p>
          <a:p>
            <a:pPr>
              <a:lnSpc>
                <a:spcPct val="120000"/>
              </a:lnSpc>
            </a:pPr>
            <a:endParaRPr lang="it-IT" sz="1400" dirty="0"/>
          </a:p>
        </p:txBody>
      </p:sp>
      <p:cxnSp>
        <p:nvCxnSpPr>
          <p:cNvPr id="6" name="Connettore 1 5">
            <a:extLst>
              <a:ext uri="{FF2B5EF4-FFF2-40B4-BE49-F238E27FC236}">
                <a16:creationId xmlns:a16="http://schemas.microsoft.com/office/drawing/2014/main" id="{0B55A4CB-E060-F74C-80B3-5E4275206A5F}"/>
              </a:ext>
            </a:extLst>
          </p:cNvPr>
          <p:cNvCxnSpPr>
            <a:cxnSpLocks/>
          </p:cNvCxnSpPr>
          <p:nvPr/>
        </p:nvCxnSpPr>
        <p:spPr>
          <a:xfrm>
            <a:off x="556019" y="773360"/>
            <a:ext cx="8587981" cy="0"/>
          </a:xfrm>
          <a:prstGeom prst="line">
            <a:avLst/>
          </a:prstGeom>
        </p:spPr>
        <p:style>
          <a:lnRef idx="1">
            <a:schemeClr val="accent6"/>
          </a:lnRef>
          <a:fillRef idx="0">
            <a:schemeClr val="accent6"/>
          </a:fillRef>
          <a:effectRef idx="0">
            <a:schemeClr val="accent6"/>
          </a:effectRef>
          <a:fontRef idx="minor">
            <a:schemeClr val="tx1"/>
          </a:fontRef>
        </p:style>
      </p:cxnSp>
      <p:sp>
        <p:nvSpPr>
          <p:cNvPr id="4098" name="AutoShape 2" descr="Risultato immagini per immagini ambien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100" name="AutoShape 4" descr="Risultato immagini per immagini ambien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102" name="AutoShape 6" descr="Risultato immagini per immagini ambien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104" name="AutoShape 8" descr="Risultato immagini per immagini ambien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105" name="Picture 9" descr="C:\Users\ppiersanti\Desktop\download (1).jpg"/>
          <p:cNvPicPr>
            <a:picLocks noChangeAspect="1" noChangeArrowheads="1"/>
          </p:cNvPicPr>
          <p:nvPr/>
        </p:nvPicPr>
        <p:blipFill>
          <a:blip r:embed="rId2"/>
          <a:srcRect/>
          <a:stretch>
            <a:fillRect/>
          </a:stretch>
        </p:blipFill>
        <p:spPr bwMode="auto">
          <a:xfrm>
            <a:off x="4631208" y="2408547"/>
            <a:ext cx="4271991" cy="2332732"/>
          </a:xfrm>
          <a:prstGeom prst="rect">
            <a:avLst/>
          </a:prstGeom>
          <a:noFill/>
        </p:spPr>
      </p:pic>
      <p:cxnSp>
        <p:nvCxnSpPr>
          <p:cNvPr id="12" name="Connettore 1 11"/>
          <p:cNvCxnSpPr/>
          <p:nvPr/>
        </p:nvCxnSpPr>
        <p:spPr>
          <a:xfrm flipV="1">
            <a:off x="574010" y="3277156"/>
            <a:ext cx="3704321" cy="1"/>
          </a:xfrm>
          <a:prstGeom prst="line">
            <a:avLst/>
          </a:prstGeom>
          <a:ln w="6350">
            <a:solidFill>
              <a:srgbClr val="233D9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480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0264" y="64008"/>
            <a:ext cx="6348845" cy="694939"/>
          </a:xfrm>
        </p:spPr>
        <p:txBody>
          <a:bodyPr>
            <a:normAutofit fontScale="90000"/>
          </a:bodyPr>
          <a:lstStyle/>
          <a:p>
            <a:pPr algn="l"/>
            <a:r>
              <a:rPr lang="it-IT" dirty="0"/>
              <a:t>Alimentazione, stili di vita, fattori </a:t>
            </a:r>
            <a:r>
              <a:rPr lang="it-IT" dirty="0" err="1"/>
              <a:t>ambientali…</a:t>
            </a:r>
            <a:r>
              <a:rPr lang="it-IT" dirty="0"/>
              <a:t>..</a:t>
            </a:r>
          </a:p>
        </p:txBody>
      </p:sp>
      <p:sp>
        <p:nvSpPr>
          <p:cNvPr id="5" name="CasellaDiTesto 4">
            <a:extLst>
              <a:ext uri="{FF2B5EF4-FFF2-40B4-BE49-F238E27FC236}">
                <a16:creationId xmlns:a16="http://schemas.microsoft.com/office/drawing/2014/main" id="{00207470-C664-2C49-930A-11366D50AC31}"/>
              </a:ext>
            </a:extLst>
          </p:cNvPr>
          <p:cNvSpPr txBox="1"/>
          <p:nvPr/>
        </p:nvSpPr>
        <p:spPr>
          <a:xfrm>
            <a:off x="1051976" y="897257"/>
            <a:ext cx="7803572" cy="3613297"/>
          </a:xfrm>
          <a:prstGeom prst="rect">
            <a:avLst/>
          </a:prstGeom>
          <a:noFill/>
        </p:spPr>
        <p:txBody>
          <a:bodyPr wrap="square" rtlCol="0">
            <a:spAutoFit/>
          </a:bodyPr>
          <a:lstStyle/>
          <a:p>
            <a:pPr>
              <a:lnSpc>
                <a:spcPct val="120000"/>
              </a:lnSpc>
            </a:pPr>
            <a:r>
              <a:rPr lang="it-IT" sz="1400" dirty="0"/>
              <a:t>Le regole per una vita sana sono universali e sono valide in modo particolare nelle persone con sclerosi multipla</a:t>
            </a:r>
          </a:p>
          <a:p>
            <a:pPr>
              <a:lnSpc>
                <a:spcPct val="120000"/>
              </a:lnSpc>
            </a:pPr>
            <a:endParaRPr lang="it-IT" sz="800" dirty="0"/>
          </a:p>
          <a:p>
            <a:r>
              <a:rPr lang="it-IT" sz="1400" dirty="0">
                <a:ea typeface="Times New Roman" panose="02020603050405020304" pitchFamily="18" charset="0"/>
                <a:cs typeface="Times New Roman" panose="02020603050405020304" pitchFamily="18" charset="0"/>
              </a:rPr>
              <a:t>L’obbiettivo principale di una adeguata alimentazione è rappresentato dalla necessità di:</a:t>
            </a:r>
          </a:p>
          <a:p>
            <a:pPr marL="285750" indent="-285750">
              <a:buFontTx/>
              <a:buChar char="-"/>
            </a:pPr>
            <a:r>
              <a:rPr lang="it-IT" sz="1400" dirty="0">
                <a:ea typeface="Times New Roman" panose="02020603050405020304" pitchFamily="18" charset="0"/>
                <a:cs typeface="Times New Roman" panose="02020603050405020304" pitchFamily="18" charset="0"/>
              </a:rPr>
              <a:t>Seguire un regime alimentare vario</a:t>
            </a:r>
          </a:p>
          <a:p>
            <a:pPr marL="285750" indent="-285750">
              <a:buFontTx/>
              <a:buChar char="-"/>
            </a:pPr>
            <a:r>
              <a:rPr lang="it-IT" sz="1400" dirty="0">
                <a:ea typeface="Times New Roman" panose="02020603050405020304" pitchFamily="18" charset="0"/>
                <a:cs typeface="Times New Roman" panose="02020603050405020304" pitchFamily="18" charset="0"/>
              </a:rPr>
              <a:t>Fornire un adeguato apporto calorico: </a:t>
            </a:r>
            <a:r>
              <a:rPr lang="it-IT" sz="1200" dirty="0">
                <a:ea typeface="Times New Roman" panose="02020603050405020304" pitchFamily="18" charset="0"/>
                <a:cs typeface="Times New Roman" panose="02020603050405020304" pitchFamily="18" charset="0"/>
              </a:rPr>
              <a:t>u</a:t>
            </a:r>
            <a:r>
              <a:rPr lang="it-IT" sz="1200" dirty="0"/>
              <a:t>no stile di vita corretto dovrà prevedere un’alimentazione adeguata abbinato, quando possibile, allo svolgimento di regolare attività fisica.</a:t>
            </a:r>
            <a:endParaRPr lang="it-IT" sz="1400" dirty="0">
              <a:ea typeface="Times New Roman" panose="02020603050405020304" pitchFamily="18" charset="0"/>
              <a:cs typeface="Times New Roman" panose="02020603050405020304" pitchFamily="18" charset="0"/>
            </a:endParaRPr>
          </a:p>
          <a:p>
            <a:pPr marL="285750" indent="-285750">
              <a:buFontTx/>
              <a:buChar char="-"/>
            </a:pPr>
            <a:r>
              <a:rPr lang="it-IT" sz="1400" dirty="0">
                <a:ea typeface="Times New Roman" panose="02020603050405020304" pitchFamily="18" charset="0"/>
                <a:cs typeface="Times New Roman" panose="02020603050405020304" pitchFamily="18" charset="0"/>
              </a:rPr>
              <a:t>Prevenire la perdita di massa muscolare</a:t>
            </a:r>
            <a:endParaRPr lang="it-IT" sz="1400" dirty="0"/>
          </a:p>
          <a:p>
            <a:pPr>
              <a:lnSpc>
                <a:spcPct val="120000"/>
              </a:lnSpc>
            </a:pPr>
            <a:endParaRPr lang="it-IT" sz="700" dirty="0"/>
          </a:p>
          <a:p>
            <a:pPr>
              <a:lnSpc>
                <a:spcPct val="120000"/>
              </a:lnSpc>
            </a:pPr>
            <a:endParaRPr lang="it-IT" sz="700" dirty="0"/>
          </a:p>
          <a:p>
            <a:pPr>
              <a:lnSpc>
                <a:spcPct val="120000"/>
              </a:lnSpc>
            </a:pPr>
            <a:r>
              <a:rPr lang="it-IT" sz="1400" dirty="0"/>
              <a:t>I vantaggi saranno molteplici:</a:t>
            </a:r>
          </a:p>
          <a:p>
            <a:pPr marL="285750" indent="-285750">
              <a:lnSpc>
                <a:spcPct val="120000"/>
              </a:lnSpc>
              <a:buFontTx/>
              <a:buChar char="-"/>
            </a:pPr>
            <a:r>
              <a:rPr lang="it-IT" sz="1400" dirty="0"/>
              <a:t>Miglioramento delle performance motorie</a:t>
            </a:r>
          </a:p>
          <a:p>
            <a:pPr marL="285750" indent="-285750">
              <a:lnSpc>
                <a:spcPct val="120000"/>
              </a:lnSpc>
              <a:buFontTx/>
              <a:buChar char="-"/>
            </a:pPr>
            <a:r>
              <a:rPr lang="it-IT" sz="1400" dirty="0"/>
              <a:t>Miglioramento del tono muscolare e della resistenza allo sforzo</a:t>
            </a:r>
          </a:p>
          <a:p>
            <a:pPr marL="285750" indent="-285750">
              <a:lnSpc>
                <a:spcPct val="120000"/>
              </a:lnSpc>
              <a:buFontTx/>
              <a:buChar char="-"/>
            </a:pPr>
            <a:r>
              <a:rPr lang="it-IT" sz="1400" dirty="0"/>
              <a:t>Effetti favorevoli sul tono dell’umore e sull’ansia</a:t>
            </a:r>
          </a:p>
          <a:p>
            <a:pPr marL="285750" indent="-285750">
              <a:lnSpc>
                <a:spcPct val="120000"/>
              </a:lnSpc>
              <a:buFontTx/>
              <a:buChar char="-"/>
            </a:pPr>
            <a:r>
              <a:rPr lang="it-IT" sz="1400" dirty="0"/>
              <a:t>Miglioramento della fatica</a:t>
            </a:r>
          </a:p>
          <a:p>
            <a:pPr marL="285750" indent="-285750">
              <a:lnSpc>
                <a:spcPct val="120000"/>
              </a:lnSpc>
              <a:buFontTx/>
              <a:buChar char="-"/>
            </a:pPr>
            <a:r>
              <a:rPr lang="it-IT" sz="1400" dirty="0" err="1"/>
              <a:t>……………………………………</a:t>
            </a:r>
            <a:r>
              <a:rPr lang="it-IT" sz="1400" dirty="0"/>
              <a:t>.</a:t>
            </a:r>
          </a:p>
        </p:txBody>
      </p:sp>
      <p:cxnSp>
        <p:nvCxnSpPr>
          <p:cNvPr id="6" name="Connettore 1 5">
            <a:extLst>
              <a:ext uri="{FF2B5EF4-FFF2-40B4-BE49-F238E27FC236}">
                <a16:creationId xmlns:a16="http://schemas.microsoft.com/office/drawing/2014/main" id="{0B55A4CB-E060-F74C-80B3-5E4275206A5F}"/>
              </a:ext>
            </a:extLst>
          </p:cNvPr>
          <p:cNvCxnSpPr>
            <a:cxnSpLocks/>
          </p:cNvCxnSpPr>
          <p:nvPr/>
        </p:nvCxnSpPr>
        <p:spPr>
          <a:xfrm>
            <a:off x="556019" y="773360"/>
            <a:ext cx="8587981"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94808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isultato immagini per masterchef impiattamenti">
            <a:extLst>
              <a:ext uri="{FF2B5EF4-FFF2-40B4-BE49-F238E27FC236}">
                <a16:creationId xmlns:a16="http://schemas.microsoft.com/office/drawing/2014/main" id="{9FBEA083-AB6E-8746-9CB3-AEC24FE6F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63" t="2165" r="1917"/>
          <a:stretch>
            <a:fillRect/>
          </a:stretch>
        </p:blipFill>
        <p:spPr bwMode="auto">
          <a:xfrm>
            <a:off x="2255965" y="327048"/>
            <a:ext cx="4351743" cy="442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392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329" y="0"/>
            <a:ext cx="8516471" cy="797859"/>
          </a:xfrm>
        </p:spPr>
        <p:txBody>
          <a:bodyPr/>
          <a:lstStyle/>
          <a:p>
            <a:r>
              <a:rPr lang="it-IT" dirty="0"/>
              <a:t>Alimentazione e benessere</a:t>
            </a:r>
          </a:p>
        </p:txBody>
      </p:sp>
      <p:sp>
        <p:nvSpPr>
          <p:cNvPr id="3" name="Segnaposto contenuto 2"/>
          <p:cNvSpPr>
            <a:spLocks noGrp="1"/>
          </p:cNvSpPr>
          <p:nvPr>
            <p:ph idx="1"/>
          </p:nvPr>
        </p:nvSpPr>
        <p:spPr>
          <a:xfrm>
            <a:off x="1208076" y="853516"/>
            <a:ext cx="6948105" cy="3018769"/>
          </a:xfrm>
        </p:spPr>
        <p:txBody>
          <a:bodyPr>
            <a:noAutofit/>
          </a:bodyPr>
          <a:lstStyle/>
          <a:p>
            <a:pPr marL="0" indent="0">
              <a:buNone/>
            </a:pPr>
            <a:r>
              <a:rPr lang="it-IT" sz="1400" dirty="0">
                <a:solidFill>
                  <a:srgbClr val="FF0000"/>
                </a:solidFill>
              </a:rPr>
              <a:t>						</a:t>
            </a:r>
            <a:r>
              <a:rPr lang="it-IT" sz="1600" dirty="0">
                <a:solidFill>
                  <a:srgbClr val="FF0000"/>
                </a:solidFill>
              </a:rPr>
              <a:t>DOMANDA 1 </a:t>
            </a:r>
          </a:p>
          <a:p>
            <a:pPr marL="0" indent="0">
              <a:buNone/>
            </a:pPr>
            <a:endParaRPr lang="it-IT" sz="1600" dirty="0">
              <a:solidFill>
                <a:srgbClr val="FF0000"/>
              </a:solidFill>
            </a:endParaRPr>
          </a:p>
          <a:p>
            <a:pPr marL="0" indent="0">
              <a:buNone/>
            </a:pPr>
            <a:r>
              <a:rPr lang="it-IT" sz="1600" dirty="0">
                <a:solidFill>
                  <a:srgbClr val="FF0000"/>
                </a:solidFill>
              </a:rPr>
              <a:t>Quali sono secondo voi i tre elementi più importanti che caratterizzano un’alimentazione sana?</a:t>
            </a:r>
          </a:p>
          <a:p>
            <a:pPr marL="0" indent="0">
              <a:buNone/>
            </a:pPr>
            <a:endParaRPr lang="it-IT" sz="1400" dirty="0">
              <a:solidFill>
                <a:srgbClr val="002060"/>
              </a:solidFill>
            </a:endParaRPr>
          </a:p>
          <a:p>
            <a:pPr marL="400050" lvl="1" indent="0">
              <a:buNone/>
            </a:pPr>
            <a:r>
              <a:rPr lang="it-IT" sz="1400" dirty="0">
                <a:solidFill>
                  <a:srgbClr val="002060"/>
                </a:solidFill>
              </a:rPr>
              <a:t>1. Alimentazione a basso contenuto di carboidrati e grassi</a:t>
            </a:r>
          </a:p>
          <a:p>
            <a:pPr marL="400050" lvl="1" indent="0">
              <a:buNone/>
            </a:pPr>
            <a:endParaRPr lang="it-IT" sz="1400" dirty="0">
              <a:solidFill>
                <a:srgbClr val="002060"/>
              </a:solidFill>
            </a:endParaRPr>
          </a:p>
          <a:p>
            <a:pPr marL="400050" lvl="1" indent="0">
              <a:buNone/>
            </a:pPr>
            <a:r>
              <a:rPr lang="it-IT" sz="1400" dirty="0">
                <a:solidFill>
                  <a:srgbClr val="002060"/>
                </a:solidFill>
              </a:rPr>
              <a:t>2. Regime dietetico povero di fibre</a:t>
            </a:r>
          </a:p>
          <a:p>
            <a:pPr marL="400050" lvl="1" indent="0">
              <a:buNone/>
            </a:pPr>
            <a:endParaRPr lang="it-IT" sz="1400" dirty="0">
              <a:solidFill>
                <a:srgbClr val="002060"/>
              </a:solidFill>
            </a:endParaRPr>
          </a:p>
          <a:p>
            <a:pPr marL="400050" lvl="1" indent="0">
              <a:buNone/>
            </a:pPr>
            <a:r>
              <a:rPr lang="it-IT" sz="1400" dirty="0">
                <a:solidFill>
                  <a:srgbClr val="002060"/>
                </a:solidFill>
              </a:rPr>
              <a:t>3. Alimentazione varia con basso contenuto di grassi di origine animale, regolare consumo di frutta e verdura </a:t>
            </a:r>
          </a:p>
        </p:txBody>
      </p:sp>
      <p:cxnSp>
        <p:nvCxnSpPr>
          <p:cNvPr id="4" name="Connettore 1 3">
            <a:extLst>
              <a:ext uri="{FF2B5EF4-FFF2-40B4-BE49-F238E27FC236}">
                <a16:creationId xmlns:a16="http://schemas.microsoft.com/office/drawing/2014/main" id="{A3FDCE39-4585-4646-8032-3725C59EC4AD}"/>
              </a:ext>
            </a:extLst>
          </p:cNvPr>
          <p:cNvCxnSpPr>
            <a:cxnSpLocks/>
          </p:cNvCxnSpPr>
          <p:nvPr/>
        </p:nvCxnSpPr>
        <p:spPr>
          <a:xfrm>
            <a:off x="545625" y="727577"/>
            <a:ext cx="832821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82366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329" y="0"/>
            <a:ext cx="8516471" cy="797859"/>
          </a:xfrm>
        </p:spPr>
        <p:txBody>
          <a:bodyPr/>
          <a:lstStyle/>
          <a:p>
            <a:r>
              <a:rPr lang="it-IT" dirty="0"/>
              <a:t>Alimentazione e benessere</a:t>
            </a:r>
          </a:p>
        </p:txBody>
      </p:sp>
      <p:sp>
        <p:nvSpPr>
          <p:cNvPr id="3" name="Segnaposto contenuto 2"/>
          <p:cNvSpPr>
            <a:spLocks noGrp="1"/>
          </p:cNvSpPr>
          <p:nvPr>
            <p:ph idx="1"/>
          </p:nvPr>
        </p:nvSpPr>
        <p:spPr>
          <a:xfrm>
            <a:off x="457200" y="797859"/>
            <a:ext cx="8229600" cy="3737370"/>
          </a:xfrm>
        </p:spPr>
        <p:txBody>
          <a:bodyPr>
            <a:noAutofit/>
          </a:bodyPr>
          <a:lstStyle/>
          <a:p>
            <a:pPr marL="0" indent="0">
              <a:buNone/>
            </a:pPr>
            <a:r>
              <a:rPr lang="it-IT" sz="1400" b="1" dirty="0"/>
              <a:t>Regola generale</a:t>
            </a:r>
            <a:r>
              <a:rPr lang="it-IT" sz="1400" dirty="0"/>
              <a:t>: una alimentazione equilibrata e varia è alla base del benessere generale di ogni persona, sia essa in buona salute, o affetta da qualche malattia</a:t>
            </a:r>
          </a:p>
          <a:p>
            <a:pPr marL="0" indent="0">
              <a:buNone/>
            </a:pPr>
            <a:r>
              <a:rPr lang="it-IT" sz="1400" dirty="0"/>
              <a:t> </a:t>
            </a:r>
          </a:p>
          <a:p>
            <a:pPr marL="0" indent="0">
              <a:buNone/>
            </a:pPr>
            <a:r>
              <a:rPr lang="it-IT" sz="1400" dirty="0"/>
              <a:t>Esistono precise raccomandazioni dell’Organizzazione Mondiale della Sanità (OMS) ed in generale delle istituzioni sanitarie a favore di una alimentazione varia ed equilibrata: </a:t>
            </a:r>
          </a:p>
          <a:p>
            <a:pPr lvl="0"/>
            <a:r>
              <a:rPr lang="it-IT" sz="1400" dirty="0"/>
              <a:t>Consumo adeguato di frutta e verdura, più volte al giorno</a:t>
            </a:r>
          </a:p>
          <a:p>
            <a:pPr lvl="0"/>
            <a:r>
              <a:rPr lang="it-IT" sz="1400" dirty="0"/>
              <a:t>Assumere cibi ad alto contenuto di fibre</a:t>
            </a:r>
          </a:p>
          <a:p>
            <a:pPr lvl="0"/>
            <a:r>
              <a:rPr lang="it-IT" sz="1400" dirty="0"/>
              <a:t>Ridurre il consumo di grassi saturi (per lo più grassi di origine animale, come burro, strutto, lardo)</a:t>
            </a:r>
          </a:p>
          <a:p>
            <a:pPr lvl="0"/>
            <a:r>
              <a:rPr lang="it-IT" sz="1400" dirty="0"/>
              <a:t>Aumentare il consumo di grassi insaturi (contenuti ad esempio nel pesce). </a:t>
            </a:r>
          </a:p>
          <a:p>
            <a:pPr marL="0" indent="0">
              <a:buNone/>
            </a:pPr>
            <a:endParaRPr lang="it-IT" sz="1400" dirty="0"/>
          </a:p>
          <a:p>
            <a:pPr marL="0" indent="0">
              <a:buNone/>
            </a:pPr>
            <a:r>
              <a:rPr lang="it-IT" sz="1400" dirty="0"/>
              <a:t>Il rispetto di poche e semplici regole è stato dimostrato essere efficace nel ridurre il rischio di molte malattie (malattie vascolari, tumori, diabete)</a:t>
            </a:r>
          </a:p>
          <a:p>
            <a:pPr marL="0" indent="0">
              <a:buNone/>
            </a:pPr>
            <a:endParaRPr lang="it-IT" sz="1400" dirty="0"/>
          </a:p>
          <a:p>
            <a:pPr marL="0" indent="0">
              <a:buNone/>
            </a:pPr>
            <a:r>
              <a:rPr lang="it-IT" sz="1400" b="1" dirty="0"/>
              <a:t>Modello alimentare mediterraneo</a:t>
            </a:r>
            <a:r>
              <a:rPr lang="it-IT" sz="1400" dirty="0"/>
              <a:t>: è considerata una delle alimentazioni più efficaci nel garantire un equilibrio nutrizionale in grado di favorire la protezione della salute</a:t>
            </a:r>
            <a:r>
              <a:rPr lang="it-IT" sz="1050" dirty="0"/>
              <a:t> </a:t>
            </a:r>
          </a:p>
        </p:txBody>
      </p:sp>
      <p:cxnSp>
        <p:nvCxnSpPr>
          <p:cNvPr id="4" name="Connettore 1 3">
            <a:extLst>
              <a:ext uri="{FF2B5EF4-FFF2-40B4-BE49-F238E27FC236}">
                <a16:creationId xmlns:a16="http://schemas.microsoft.com/office/drawing/2014/main" id="{A3FDCE39-4585-4646-8032-3725C59EC4AD}"/>
              </a:ext>
            </a:extLst>
          </p:cNvPr>
          <p:cNvCxnSpPr>
            <a:cxnSpLocks/>
          </p:cNvCxnSpPr>
          <p:nvPr/>
        </p:nvCxnSpPr>
        <p:spPr>
          <a:xfrm>
            <a:off x="545625" y="727577"/>
            <a:ext cx="832821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8236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5A47E65-88D3-C641-8453-982974DBACCE}"/>
              </a:ext>
            </a:extLst>
          </p:cNvPr>
          <p:cNvPicPr>
            <a:picLocks noChangeAspect="1"/>
          </p:cNvPicPr>
          <p:nvPr/>
        </p:nvPicPr>
        <p:blipFill>
          <a:blip r:embed="rId2"/>
          <a:stretch>
            <a:fillRect/>
          </a:stretch>
        </p:blipFill>
        <p:spPr>
          <a:xfrm>
            <a:off x="1333500" y="106830"/>
            <a:ext cx="6477000" cy="4051300"/>
          </a:xfrm>
          <a:prstGeom prst="rect">
            <a:avLst/>
          </a:prstGeom>
        </p:spPr>
      </p:pic>
    </p:spTree>
    <p:extLst>
      <p:ext uri="{BB962C8B-B14F-4D97-AF65-F5344CB8AC3E}">
        <p14:creationId xmlns:p14="http://schemas.microsoft.com/office/powerpoint/2010/main" val="1192968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
            <a:ext cx="8229600" cy="727576"/>
          </a:xfrm>
        </p:spPr>
        <p:txBody>
          <a:bodyPr/>
          <a:lstStyle/>
          <a:p>
            <a:r>
              <a:rPr lang="it-IT" dirty="0"/>
              <a:t>Macronutrienti</a:t>
            </a:r>
          </a:p>
        </p:txBody>
      </p:sp>
      <p:sp>
        <p:nvSpPr>
          <p:cNvPr id="3" name="Segnaposto contenuto 2"/>
          <p:cNvSpPr>
            <a:spLocks noGrp="1"/>
          </p:cNvSpPr>
          <p:nvPr>
            <p:ph idx="1"/>
          </p:nvPr>
        </p:nvSpPr>
        <p:spPr>
          <a:xfrm>
            <a:off x="0" y="878144"/>
            <a:ext cx="8229600" cy="3610727"/>
          </a:xfrm>
        </p:spPr>
        <p:txBody>
          <a:bodyPr/>
          <a:lstStyle/>
          <a:p>
            <a:pPr lvl="1">
              <a:lnSpc>
                <a:spcPct val="120000"/>
              </a:lnSpc>
            </a:pPr>
            <a:r>
              <a:rPr lang="it-IT" b="1" dirty="0"/>
              <a:t>Carboidrati</a:t>
            </a:r>
            <a:r>
              <a:rPr lang="it-IT" dirty="0"/>
              <a:t> (frutta, farine, cereali, zuccheri vari…)</a:t>
            </a:r>
          </a:p>
          <a:p>
            <a:pPr lvl="2">
              <a:lnSpc>
                <a:spcPct val="120000"/>
              </a:lnSpc>
            </a:pPr>
            <a:r>
              <a:rPr lang="it-IT" dirty="0"/>
              <a:t>adeguato apporto energetico</a:t>
            </a:r>
          </a:p>
          <a:p>
            <a:pPr lvl="1">
              <a:lnSpc>
                <a:spcPct val="120000"/>
              </a:lnSpc>
            </a:pPr>
            <a:r>
              <a:rPr lang="it-IT" b="1" dirty="0"/>
              <a:t>Proteine</a:t>
            </a:r>
            <a:r>
              <a:rPr lang="it-IT" dirty="0"/>
              <a:t> (carne, pesce, uova, legumi…)</a:t>
            </a:r>
          </a:p>
          <a:p>
            <a:pPr lvl="2">
              <a:lnSpc>
                <a:spcPct val="120000"/>
              </a:lnSpc>
            </a:pPr>
            <a:r>
              <a:rPr lang="it-IT" dirty="0"/>
              <a:t>mantenimento del trofismo dei tessuti (diete carenti di proteine favoriscono l’insorgenza di lesioni della cute come ad es. le piaghe da decubito), </a:t>
            </a:r>
          </a:p>
          <a:p>
            <a:pPr lvl="2">
              <a:lnSpc>
                <a:spcPct val="120000"/>
              </a:lnSpc>
            </a:pPr>
            <a:r>
              <a:rPr lang="it-IT" dirty="0"/>
              <a:t>mantenimento della massa muscolare</a:t>
            </a:r>
          </a:p>
          <a:p>
            <a:pPr lvl="1">
              <a:lnSpc>
                <a:spcPct val="120000"/>
              </a:lnSpc>
            </a:pPr>
            <a:r>
              <a:rPr lang="it-IT" b="1" dirty="0"/>
              <a:t>Lipidi</a:t>
            </a:r>
            <a:r>
              <a:rPr lang="it-IT" dirty="0"/>
              <a:t> (latticini, carni rosse, olio, burro, ecc.)</a:t>
            </a:r>
          </a:p>
          <a:p>
            <a:pPr lvl="2">
              <a:lnSpc>
                <a:spcPct val="120000"/>
              </a:lnSpc>
            </a:pPr>
            <a:r>
              <a:rPr lang="it-IT" dirty="0"/>
              <a:t>Grassi saturi: grassi animali (burro, strutto, </a:t>
            </a:r>
          </a:p>
          <a:p>
            <a:pPr marL="914400" lvl="2" indent="0">
              <a:lnSpc>
                <a:spcPct val="120000"/>
              </a:lnSpc>
              <a:buNone/>
            </a:pPr>
            <a:r>
              <a:rPr lang="it-IT" dirty="0"/>
              <a:t>lardo), formaggi</a:t>
            </a:r>
          </a:p>
          <a:p>
            <a:pPr lvl="2">
              <a:lnSpc>
                <a:spcPct val="120000"/>
              </a:lnSpc>
            </a:pPr>
            <a:r>
              <a:rPr lang="it-IT" dirty="0"/>
              <a:t>Acidi grassi polinsaturi </a:t>
            </a:r>
            <a:endParaRPr lang="it-IT" b="1" dirty="0"/>
          </a:p>
        </p:txBody>
      </p:sp>
      <p:cxnSp>
        <p:nvCxnSpPr>
          <p:cNvPr id="4" name="Connettore 1 3">
            <a:extLst>
              <a:ext uri="{FF2B5EF4-FFF2-40B4-BE49-F238E27FC236}">
                <a16:creationId xmlns:a16="http://schemas.microsoft.com/office/drawing/2014/main" id="{D803FF15-9EB3-7941-A008-A095C566DB50}"/>
              </a:ext>
            </a:extLst>
          </p:cNvPr>
          <p:cNvCxnSpPr>
            <a:cxnSpLocks/>
          </p:cNvCxnSpPr>
          <p:nvPr/>
        </p:nvCxnSpPr>
        <p:spPr>
          <a:xfrm>
            <a:off x="545625" y="727577"/>
            <a:ext cx="8328212" cy="0"/>
          </a:xfrm>
          <a:prstGeom prst="line">
            <a:avLst/>
          </a:prstGeom>
        </p:spPr>
        <p:style>
          <a:lnRef idx="1">
            <a:schemeClr val="accent6"/>
          </a:lnRef>
          <a:fillRef idx="0">
            <a:schemeClr val="accent6"/>
          </a:fillRef>
          <a:effectRef idx="0">
            <a:schemeClr val="accent6"/>
          </a:effectRef>
          <a:fontRef idx="minor">
            <a:schemeClr val="tx1"/>
          </a:fontRef>
        </p:style>
      </p:cxnSp>
      <p:pic>
        <p:nvPicPr>
          <p:cNvPr id="4098" name="Picture 2" descr="Composizione bromatologica, significato e calcolo delle composizioni degli alimenti ">
            <a:extLst>
              <a:ext uri="{FF2B5EF4-FFF2-40B4-BE49-F238E27FC236}">
                <a16:creationId xmlns:a16="http://schemas.microsoft.com/office/drawing/2014/main" id="{5733BFE0-726C-DD48-AEC4-120A2C44A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2614" y="2981240"/>
            <a:ext cx="3241386" cy="216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695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
            <a:ext cx="8229600" cy="727576"/>
          </a:xfrm>
        </p:spPr>
        <p:txBody>
          <a:bodyPr/>
          <a:lstStyle/>
          <a:p>
            <a:r>
              <a:rPr lang="it-IT" dirty="0"/>
              <a:t>Regimi dietetici e sclerosi multipla</a:t>
            </a:r>
          </a:p>
        </p:txBody>
      </p:sp>
      <p:sp>
        <p:nvSpPr>
          <p:cNvPr id="3" name="Segnaposto contenuto 2"/>
          <p:cNvSpPr>
            <a:spLocks noGrp="1"/>
          </p:cNvSpPr>
          <p:nvPr>
            <p:ph idx="1"/>
          </p:nvPr>
        </p:nvSpPr>
        <p:spPr>
          <a:xfrm>
            <a:off x="457200" y="1027865"/>
            <a:ext cx="8229600" cy="3103621"/>
          </a:xfrm>
        </p:spPr>
        <p:txBody>
          <a:bodyPr/>
          <a:lstStyle/>
          <a:p>
            <a:pPr marL="0" indent="0">
              <a:buNone/>
            </a:pPr>
            <a:r>
              <a:rPr lang="it-IT" sz="1800" b="1" dirty="0"/>
              <a:t>Acidi grassi saturi</a:t>
            </a:r>
          </a:p>
          <a:p>
            <a:pPr>
              <a:buFontTx/>
              <a:buChar char="-"/>
            </a:pPr>
            <a:r>
              <a:rPr lang="it-IT" sz="1800" dirty="0"/>
              <a:t>Ipotesi che un’eccessiva assunzione di grassi saturi possa giocare un ruolo nel determinare o aggravare la malattia.</a:t>
            </a:r>
          </a:p>
          <a:p>
            <a:pPr>
              <a:buFontTx/>
              <a:buChar char="-"/>
            </a:pPr>
            <a:endParaRPr lang="it-IT" sz="1800" dirty="0"/>
          </a:p>
          <a:p>
            <a:pPr marL="0" indent="0">
              <a:buNone/>
            </a:pPr>
            <a:r>
              <a:rPr lang="it-IT" sz="1800" b="1" dirty="0"/>
              <a:t>Acidi grassi polinsaturi</a:t>
            </a:r>
          </a:p>
          <a:p>
            <a:pPr>
              <a:buFontTx/>
              <a:buChar char="-"/>
            </a:pPr>
            <a:r>
              <a:rPr lang="it-IT" sz="1800" dirty="0"/>
              <a:t>Si è ipotizzato che l’uso di integratori a base di Omega 3 potesse giocare un ruolo favorevole sul decorso della malattia ma gli studi fino ad oggi condotti non hanno fornito dati significativi, essendo invece documentato che un eccessivo apporto di tali sostanze potrebbe avere effetti non voluti sulla coagulazione o sulla glicemia</a:t>
            </a:r>
            <a:endParaRPr lang="it-IT" dirty="0"/>
          </a:p>
          <a:p>
            <a:endParaRPr lang="it-IT" dirty="0"/>
          </a:p>
        </p:txBody>
      </p:sp>
      <p:cxnSp>
        <p:nvCxnSpPr>
          <p:cNvPr id="4" name="Connettore 1 3">
            <a:extLst>
              <a:ext uri="{FF2B5EF4-FFF2-40B4-BE49-F238E27FC236}">
                <a16:creationId xmlns:a16="http://schemas.microsoft.com/office/drawing/2014/main" id="{8A980DF3-2864-7B41-ACDA-45922278A3DE}"/>
              </a:ext>
            </a:extLst>
          </p:cNvPr>
          <p:cNvCxnSpPr>
            <a:cxnSpLocks/>
          </p:cNvCxnSpPr>
          <p:nvPr/>
        </p:nvCxnSpPr>
        <p:spPr>
          <a:xfrm>
            <a:off x="358588" y="609603"/>
            <a:ext cx="832821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86212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329" y="0"/>
            <a:ext cx="8516471" cy="797859"/>
          </a:xfrm>
        </p:spPr>
        <p:txBody>
          <a:bodyPr/>
          <a:lstStyle/>
          <a:p>
            <a:r>
              <a:rPr lang="it-IT" dirty="0"/>
              <a:t>Integratori alimentari</a:t>
            </a:r>
          </a:p>
        </p:txBody>
      </p:sp>
      <p:sp>
        <p:nvSpPr>
          <p:cNvPr id="3" name="Segnaposto contenuto 2"/>
          <p:cNvSpPr>
            <a:spLocks noGrp="1"/>
          </p:cNvSpPr>
          <p:nvPr>
            <p:ph idx="1"/>
          </p:nvPr>
        </p:nvSpPr>
        <p:spPr>
          <a:xfrm>
            <a:off x="1134657" y="897969"/>
            <a:ext cx="7188385" cy="3517954"/>
          </a:xfrm>
        </p:spPr>
        <p:txBody>
          <a:bodyPr>
            <a:noAutofit/>
          </a:bodyPr>
          <a:lstStyle/>
          <a:p>
            <a:pPr marL="0" indent="0">
              <a:buNone/>
            </a:pPr>
            <a:r>
              <a:rPr lang="it-IT" sz="1600" b="1" dirty="0">
                <a:solidFill>
                  <a:srgbClr val="C00000"/>
                </a:solidFill>
              </a:rPr>
              <a:t>						</a:t>
            </a:r>
            <a:r>
              <a:rPr lang="it-IT" sz="1700" dirty="0">
                <a:solidFill>
                  <a:srgbClr val="FF0000"/>
                </a:solidFill>
              </a:rPr>
              <a:t>DOMANDA 2 </a:t>
            </a:r>
            <a:endParaRPr lang="it-IT" sz="1700" b="1" dirty="0">
              <a:solidFill>
                <a:srgbClr val="C00000"/>
              </a:solidFill>
            </a:endParaRPr>
          </a:p>
          <a:p>
            <a:pPr marL="0" indent="0">
              <a:buNone/>
            </a:pPr>
            <a:endParaRPr lang="it-IT" sz="1600" b="1" dirty="0">
              <a:solidFill>
                <a:srgbClr val="C00000"/>
              </a:solidFill>
            </a:endParaRPr>
          </a:p>
          <a:p>
            <a:pPr marL="0" indent="0">
              <a:buNone/>
            </a:pPr>
            <a:r>
              <a:rPr lang="it-IT" sz="1600" b="1" dirty="0">
                <a:solidFill>
                  <a:srgbClr val="FF0000"/>
                </a:solidFill>
              </a:rPr>
              <a:t>Esistono, secondo voi, integratori in grado di influenzare il decorso della  malattia? Quali sono?</a:t>
            </a:r>
            <a:endParaRPr lang="it-IT" sz="1400" dirty="0"/>
          </a:p>
          <a:p>
            <a:pPr marL="0" indent="0">
              <a:buNone/>
            </a:pPr>
            <a:endParaRPr lang="it-IT" sz="1200" dirty="0"/>
          </a:p>
          <a:p>
            <a:pPr lvl="1" indent="-342900">
              <a:buAutoNum type="arabicPeriod"/>
            </a:pPr>
            <a:r>
              <a:rPr lang="it-IT" sz="1400" dirty="0">
                <a:solidFill>
                  <a:srgbClr val="002060"/>
                </a:solidFill>
              </a:rPr>
              <a:t>Complesso polivitaminico B</a:t>
            </a:r>
          </a:p>
          <a:p>
            <a:pPr lvl="1" indent="-342900">
              <a:buAutoNum type="arabicPeriod"/>
            </a:pPr>
            <a:endParaRPr lang="it-IT" sz="1400" dirty="0">
              <a:solidFill>
                <a:srgbClr val="002060"/>
              </a:solidFill>
            </a:endParaRPr>
          </a:p>
          <a:p>
            <a:pPr lvl="1" indent="-342900">
              <a:buAutoNum type="arabicPeriod"/>
            </a:pPr>
            <a:r>
              <a:rPr lang="it-IT" sz="1400" dirty="0">
                <a:solidFill>
                  <a:srgbClr val="002060"/>
                </a:solidFill>
              </a:rPr>
              <a:t>Vitamina C</a:t>
            </a:r>
          </a:p>
          <a:p>
            <a:pPr lvl="1" indent="-342900">
              <a:buAutoNum type="arabicPeriod"/>
            </a:pPr>
            <a:endParaRPr lang="it-IT" sz="1400" dirty="0">
              <a:solidFill>
                <a:srgbClr val="002060"/>
              </a:solidFill>
            </a:endParaRPr>
          </a:p>
          <a:p>
            <a:pPr lvl="1" indent="-342900">
              <a:buAutoNum type="arabicPeriod"/>
            </a:pPr>
            <a:r>
              <a:rPr lang="it-IT" sz="1400" dirty="0">
                <a:solidFill>
                  <a:srgbClr val="002060"/>
                </a:solidFill>
              </a:rPr>
              <a:t>Vitamina D </a:t>
            </a:r>
          </a:p>
          <a:p>
            <a:pPr lvl="1" indent="-342900">
              <a:buAutoNum type="arabicPeriod"/>
            </a:pPr>
            <a:endParaRPr lang="it-IT" sz="1400" dirty="0">
              <a:solidFill>
                <a:srgbClr val="002060"/>
              </a:solidFill>
            </a:endParaRPr>
          </a:p>
          <a:p>
            <a:pPr lvl="1" indent="-342900">
              <a:buAutoNum type="arabicPeriod"/>
            </a:pPr>
            <a:r>
              <a:rPr lang="it-IT" sz="1400" dirty="0">
                <a:solidFill>
                  <a:srgbClr val="002060"/>
                </a:solidFill>
              </a:rPr>
              <a:t>Coenzima Q10</a:t>
            </a:r>
          </a:p>
        </p:txBody>
      </p:sp>
      <p:cxnSp>
        <p:nvCxnSpPr>
          <p:cNvPr id="4" name="Connettore 1 3">
            <a:extLst>
              <a:ext uri="{FF2B5EF4-FFF2-40B4-BE49-F238E27FC236}">
                <a16:creationId xmlns:a16="http://schemas.microsoft.com/office/drawing/2014/main" id="{A3FDCE39-4585-4646-8032-3725C59EC4AD}"/>
              </a:ext>
            </a:extLst>
          </p:cNvPr>
          <p:cNvCxnSpPr>
            <a:cxnSpLocks/>
          </p:cNvCxnSpPr>
          <p:nvPr/>
        </p:nvCxnSpPr>
        <p:spPr>
          <a:xfrm>
            <a:off x="545625" y="727577"/>
            <a:ext cx="832821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82366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8587" y="6723"/>
            <a:ext cx="8059271" cy="727572"/>
          </a:xfrm>
        </p:spPr>
        <p:txBody>
          <a:bodyPr>
            <a:normAutofit/>
          </a:bodyPr>
          <a:lstStyle/>
          <a:p>
            <a:pPr algn="l"/>
            <a:r>
              <a:rPr lang="it-IT" sz="2800" dirty="0"/>
              <a:t>		Micronutrienti</a:t>
            </a:r>
          </a:p>
        </p:txBody>
      </p:sp>
      <p:sp>
        <p:nvSpPr>
          <p:cNvPr id="3" name="Segnaposto contenuto 2"/>
          <p:cNvSpPr>
            <a:spLocks noGrp="1"/>
          </p:cNvSpPr>
          <p:nvPr>
            <p:ph idx="1"/>
          </p:nvPr>
        </p:nvSpPr>
        <p:spPr>
          <a:xfrm>
            <a:off x="457200" y="1472257"/>
            <a:ext cx="7691718" cy="2716300"/>
          </a:xfrm>
        </p:spPr>
        <p:txBody>
          <a:bodyPr/>
          <a:lstStyle/>
          <a:p>
            <a:pPr lvl="1">
              <a:buFontTx/>
              <a:buChar char="-"/>
            </a:pPr>
            <a:r>
              <a:rPr lang="it-IT" sz="2000" dirty="0">
                <a:solidFill>
                  <a:srgbClr val="C00000"/>
                </a:solidFill>
              </a:rPr>
              <a:t>Vitamine e minerali</a:t>
            </a:r>
          </a:p>
          <a:p>
            <a:pPr marL="457200" lvl="1" indent="0">
              <a:buNone/>
            </a:pPr>
            <a:endParaRPr lang="it-IT" dirty="0">
              <a:solidFill>
                <a:srgbClr val="C00000"/>
              </a:solidFill>
            </a:endParaRPr>
          </a:p>
          <a:p>
            <a:pPr marL="857250" lvl="2" indent="0">
              <a:buNone/>
            </a:pPr>
            <a:r>
              <a:rPr lang="it-IT" dirty="0">
                <a:solidFill>
                  <a:srgbClr val="002060"/>
                </a:solidFill>
              </a:rPr>
              <a:t>Complesso vitaminico B (compresa vitamina B12), selenio, zinco, calcio, vitamina C, vitamina A, vitamina E, coenzima Q10</a:t>
            </a:r>
            <a:r>
              <a:rPr lang="it-IT" dirty="0"/>
              <a:t>: </a:t>
            </a:r>
          </a:p>
          <a:p>
            <a:pPr lvl="3">
              <a:buFontTx/>
              <a:buChar char="-"/>
            </a:pPr>
            <a:r>
              <a:rPr lang="it-IT" sz="1600" dirty="0"/>
              <a:t>nessuna chiara evidenza della necessità di integrazione, ad eccezione di condizioni in cui sia presente una sindrome carenziale</a:t>
            </a:r>
            <a:endParaRPr lang="it-IT" dirty="0"/>
          </a:p>
          <a:p>
            <a:pPr lvl="2">
              <a:buFontTx/>
              <a:buChar char="-"/>
            </a:pPr>
            <a:endParaRPr lang="it-IT" dirty="0"/>
          </a:p>
        </p:txBody>
      </p:sp>
      <p:cxnSp>
        <p:nvCxnSpPr>
          <p:cNvPr id="5" name="Connettore 1 4">
            <a:extLst>
              <a:ext uri="{FF2B5EF4-FFF2-40B4-BE49-F238E27FC236}">
                <a16:creationId xmlns:a16="http://schemas.microsoft.com/office/drawing/2014/main" id="{DF39111F-47B8-F44F-875A-4CD228AC0A98}"/>
              </a:ext>
            </a:extLst>
          </p:cNvPr>
          <p:cNvCxnSpPr>
            <a:cxnSpLocks/>
          </p:cNvCxnSpPr>
          <p:nvPr/>
        </p:nvCxnSpPr>
        <p:spPr>
          <a:xfrm>
            <a:off x="358588" y="734295"/>
            <a:ext cx="8328212" cy="0"/>
          </a:xfrm>
          <a:prstGeom prst="line">
            <a:avLst/>
          </a:prstGeom>
        </p:spPr>
        <p:style>
          <a:lnRef idx="1">
            <a:schemeClr val="accent6"/>
          </a:lnRef>
          <a:fillRef idx="0">
            <a:schemeClr val="accent6"/>
          </a:fillRef>
          <a:effectRef idx="0">
            <a:schemeClr val="accent6"/>
          </a:effectRef>
          <a:fontRef idx="minor">
            <a:schemeClr val="tx1"/>
          </a:fontRef>
        </p:style>
      </p:cxnSp>
      <p:pic>
        <p:nvPicPr>
          <p:cNvPr id="2050" name="Picture 2">
            <a:extLst>
              <a:ext uri="{FF2B5EF4-FFF2-40B4-BE49-F238E27FC236}">
                <a16:creationId xmlns:a16="http://schemas.microsoft.com/office/drawing/2014/main" id="{0B78DA49-7051-6E43-8285-2DC6E3904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4546" y="132697"/>
            <a:ext cx="3891878" cy="171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74624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571BB7C4203AD49B23344082759F7E2" ma:contentTypeVersion="12" ma:contentTypeDescription="Creare un nuovo documento." ma:contentTypeScope="" ma:versionID="89d03b79f2ab47ad8811556202ad3d75">
  <xsd:schema xmlns:xsd="http://www.w3.org/2001/XMLSchema" xmlns:xs="http://www.w3.org/2001/XMLSchema" xmlns:p="http://schemas.microsoft.com/office/2006/metadata/properties" xmlns:ns2="549f0d3b-66fa-4744-b1d9-547f69736562" xmlns:ns3="6e45e5e2-6366-4b71-955c-fe04032d787a" targetNamespace="http://schemas.microsoft.com/office/2006/metadata/properties" ma:root="true" ma:fieldsID="f6d564b24123322cf8401259311f17ad" ns2:_="" ns3:_="">
    <xsd:import namespace="549f0d3b-66fa-4744-b1d9-547f69736562"/>
    <xsd:import namespace="6e45e5e2-6366-4b71-955c-fe04032d787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9f0d3b-66fa-4744-b1d9-547f697365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45e5e2-6366-4b71-955c-fe04032d787a"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CD76F5-1557-4DD8-8F33-FB185FAC1F76}">
  <ds:schemaRefs>
    <ds:schemaRef ds:uri="http://schemas.microsoft.com/sharepoint/v3/contenttype/forms"/>
  </ds:schemaRefs>
</ds:datastoreItem>
</file>

<file path=customXml/itemProps2.xml><?xml version="1.0" encoding="utf-8"?>
<ds:datastoreItem xmlns:ds="http://schemas.openxmlformats.org/officeDocument/2006/customXml" ds:itemID="{8C1AEBA4-8F76-4ED6-A248-D6AD87A1E2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9f0d3b-66fa-4744-b1d9-547f69736562"/>
    <ds:schemaRef ds:uri="6e45e5e2-6366-4b71-955c-fe04032d78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26681C-373F-431F-933D-30C35D0059C0}">
  <ds:schemaRefs>
    <ds:schemaRef ds:uri="http://purl.org/dc/elements/1.1/"/>
    <ds:schemaRef ds:uri="http://purl.org/dc/terms/"/>
    <ds:schemaRef ds:uri="http://schemas.microsoft.com/office/2006/metadata/properties"/>
    <ds:schemaRef ds:uri="549f0d3b-66fa-4744-b1d9-547f69736562"/>
    <ds:schemaRef ds:uri="6e45e5e2-6366-4b71-955c-fe04032d787a"/>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3701</TotalTime>
  <Words>1285</Words>
  <Application>Microsoft Office PowerPoint</Application>
  <PresentationFormat>Presentazione su schermo (16:9)</PresentationFormat>
  <Paragraphs>171</Paragraphs>
  <Slides>23</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23</vt:i4>
      </vt:variant>
    </vt:vector>
  </HeadingPairs>
  <TitlesOfParts>
    <vt:vector size="28" baseType="lpstr">
      <vt:lpstr>Arial</vt:lpstr>
      <vt:lpstr>Calibri</vt:lpstr>
      <vt:lpstr>Courier New</vt:lpstr>
      <vt:lpstr>Times New Roman</vt:lpstr>
      <vt:lpstr>Tema di Office</vt:lpstr>
      <vt:lpstr>Stili di vita e nutrizione nella persona con Sclerosi Multipla: benefici e vantaggi di un’alimentazione consapevole</vt:lpstr>
      <vt:lpstr>Evoluzione del concetto di salute</vt:lpstr>
      <vt:lpstr>Alimentazione e benessere</vt:lpstr>
      <vt:lpstr>Alimentazione e benessere</vt:lpstr>
      <vt:lpstr>Presentazione standard di PowerPoint</vt:lpstr>
      <vt:lpstr>Macronutrienti</vt:lpstr>
      <vt:lpstr>Regimi dietetici e sclerosi multipla</vt:lpstr>
      <vt:lpstr>Integratori alimentari</vt:lpstr>
      <vt:lpstr>  Micronutrienti</vt:lpstr>
      <vt:lpstr>  Micronutrienti</vt:lpstr>
      <vt:lpstr>vitamine</vt:lpstr>
      <vt:lpstr>Integrazioni dietetiche</vt:lpstr>
      <vt:lpstr>Diete terapeutiche</vt:lpstr>
      <vt:lpstr>Diete terapeutiche</vt:lpstr>
      <vt:lpstr>Diete terapeutiche</vt:lpstr>
      <vt:lpstr>Ruolo della nutrizione come possibile fattore  patogenetico della sclerosi multipla</vt:lpstr>
      <vt:lpstr>Regimi dietetici specifici nella sclerosi multipla: che grado di sicurezza?</vt:lpstr>
      <vt:lpstr>Presentazione standard di PowerPoint</vt:lpstr>
      <vt:lpstr>Sintomi, alimentazione, stili di vita</vt:lpstr>
      <vt:lpstr>Stili di vita, alimentazione, benessere….</vt:lpstr>
      <vt:lpstr>Stili di vita e fattori ambientali</vt:lpstr>
      <vt:lpstr>Alimentazione, stili di vita, fattori ambientali…..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periodo</dc:creator>
  <cp:lastModifiedBy>Beccari Samanta</cp:lastModifiedBy>
  <cp:revision>104</cp:revision>
  <dcterms:created xsi:type="dcterms:W3CDTF">2018-12-19T13:30:34Z</dcterms:created>
  <dcterms:modified xsi:type="dcterms:W3CDTF">2021-02-17T15:57:14Z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0x010100C571BB7C4203AD49B23344082759F7E2</vt:lpwstr>
  </property>
</Properties>
</file>